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quickStyle9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3.xml" ContentType="application/vnd.openxmlformats-officedocument.themeOverride+xml"/>
  <Override PartName="/ppt/diagrams/colors5.xml" ContentType="application/vnd.openxmlformats-officedocument.drawingml.diagramColors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colors4.xml" ContentType="application/vnd.openxmlformats-officedocument.drawingml.diagramColors+xml"/>
  <Override PartName="/ppt/charts/chart15.xml" ContentType="application/vnd.openxmlformats-officedocument.drawingml.chart+xml"/>
  <Override PartName="/ppt/charts/style10.xml" ContentType="application/vnd.ms-office.chartstyle+xml"/>
  <Override PartName="/ppt/diagrams/drawing4.xml" ContentType="application/vnd.ms-office.drawingml.diagramDrawing+xml"/>
  <Override PartName="/ppt/charts/colors10.xml" ContentType="application/vnd.ms-office.chartcolorstyle+xml"/>
  <Override PartName="/ppt/theme/themeOverride14.xml" ContentType="application/vnd.openxmlformats-officedocument.themeOverride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quickStyle5.xml" ContentType="application/vnd.openxmlformats-officedocument.drawingml.diagramStyle+xml"/>
  <Override PartName="/ppt/diagrams/quickStyle4.xml" ContentType="application/vnd.openxmlformats-officedocument.drawingml.diagramStyl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drawing8.xml" ContentType="application/vnd.ms-office.drawingml.diagramDrawing+xml"/>
  <Override PartName="/ppt/diagrams/colors7.xml" ContentType="application/vnd.openxmlformats-officedocument.drawingml.diagramColors+xml"/>
  <Override PartName="/ppt/diagrams/drawing5.xml" ContentType="application/vnd.ms-office.drawingml.diagramDrawing+xml"/>
  <Override PartName="/ppt/diagrams/drawing7.xml" ContentType="application/vnd.ms-office.drawingml.diagramDrawing+xml"/>
  <Override PartName="/ppt/diagrams/layout9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84" r:id="rId2"/>
    <p:sldMasterId id="2147483672" r:id="rId3"/>
  </p:sldMasterIdLst>
  <p:notesMasterIdLst>
    <p:notesMasterId r:id="rId31"/>
  </p:notesMasterIdLst>
  <p:handoutMasterIdLst>
    <p:handoutMasterId r:id="rId32"/>
  </p:handoutMasterIdLst>
  <p:sldIdLst>
    <p:sldId id="268" r:id="rId4"/>
    <p:sldId id="372" r:id="rId5"/>
    <p:sldId id="423" r:id="rId6"/>
    <p:sldId id="332" r:id="rId7"/>
    <p:sldId id="422" r:id="rId8"/>
    <p:sldId id="443" r:id="rId9"/>
    <p:sldId id="442" r:id="rId10"/>
    <p:sldId id="453" r:id="rId11"/>
    <p:sldId id="452" r:id="rId12"/>
    <p:sldId id="301" r:id="rId13"/>
    <p:sldId id="304" r:id="rId14"/>
    <p:sldId id="302" r:id="rId15"/>
    <p:sldId id="313" r:id="rId16"/>
    <p:sldId id="427" r:id="rId17"/>
    <p:sldId id="256" r:id="rId18"/>
    <p:sldId id="438" r:id="rId19"/>
    <p:sldId id="439" r:id="rId20"/>
    <p:sldId id="450" r:id="rId21"/>
    <p:sldId id="454" r:id="rId22"/>
    <p:sldId id="350" r:id="rId23"/>
    <p:sldId id="353" r:id="rId24"/>
    <p:sldId id="421" r:id="rId25"/>
    <p:sldId id="424" r:id="rId26"/>
    <p:sldId id="374" r:id="rId27"/>
    <p:sldId id="425" r:id="rId28"/>
    <p:sldId id="426" r:id="rId29"/>
    <p:sldId id="279" r:id="rId30"/>
  </p:sldIdLst>
  <p:sldSz cx="18288000" cy="10287000"/>
  <p:notesSz cx="6797675" cy="9928225"/>
  <p:embeddedFontLst>
    <p:embeddedFont>
      <p:font typeface="Bradley Hand ITC" panose="03070402050302030203" pitchFamily="66" charset="0"/>
      <p:regular r:id="rId33"/>
    </p:embeddedFont>
    <p:embeddedFont>
      <p:font typeface="Glacial Indifference" panose="020B0604020202020204" charset="0"/>
      <p:regular r:id="rId34"/>
      <p:bold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A31"/>
    <a:srgbClr val="CC9900"/>
    <a:srgbClr val="FF3300"/>
    <a:srgbClr val="CC6600"/>
    <a:srgbClr val="DE0011"/>
    <a:srgbClr val="E20018"/>
    <a:srgbClr val="E10016"/>
    <a:srgbClr val="E86E0A"/>
    <a:srgbClr val="FF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6597" autoAdjust="0"/>
  </p:normalViewPr>
  <p:slideViewPr>
    <p:cSldViewPr>
      <p:cViewPr varScale="1">
        <p:scale>
          <a:sx n="75" d="100"/>
          <a:sy n="75" d="100"/>
        </p:scale>
        <p:origin x="96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5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customXml" Target="../customXml/item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4" Type="http://schemas.openxmlformats.org/officeDocument/2006/relationships/customXml" Target="../customXml/item4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customXml" Target="../customXml/item3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6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ysClr val="windowText" lastClr="000000"/>
                </a:solidFill>
              </a:rPr>
              <a:t>Prognozowany wynik budżetu do 2038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0722734382939272"/>
          <c:y val="0.12871644695063508"/>
          <c:w val="0.89277265617060741"/>
          <c:h val="0.70540052618050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'robocze rózne'!$E$24</c:f>
              <c:strCache>
                <c:ptCount val="1"/>
              </c:strCache>
            </c:strRef>
          </c:tx>
          <c:spPr>
            <a:solidFill>
              <a:srgbClr val="00800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53-47DC-8F3F-87887C3FA8E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53-47DC-8F3F-87887C3FA8E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53-47DC-8F3F-87887C3FA8E9}"/>
              </c:ext>
            </c:extLst>
          </c:dPt>
          <c:dPt>
            <c:idx val="3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53-47DC-8F3F-87887C3FA8E9}"/>
              </c:ext>
            </c:extLst>
          </c:dPt>
          <c:dPt>
            <c:idx val="4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53-47DC-8F3F-87887C3FA8E9}"/>
              </c:ext>
            </c:extLst>
          </c:dPt>
          <c:dPt>
            <c:idx val="5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153-47DC-8F3F-87887C3FA8E9}"/>
              </c:ext>
            </c:extLst>
          </c:dPt>
          <c:dPt>
            <c:idx val="6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153-47DC-8F3F-87887C3FA8E9}"/>
              </c:ext>
            </c:extLst>
          </c:dPt>
          <c:dPt>
            <c:idx val="7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153-47DC-8F3F-87887C3FA8E9}"/>
              </c:ext>
            </c:extLst>
          </c:dPt>
          <c:dPt>
            <c:idx val="8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153-47DC-8F3F-87887C3FA8E9}"/>
              </c:ext>
            </c:extLst>
          </c:dPt>
          <c:dPt>
            <c:idx val="9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153-47DC-8F3F-87887C3FA8E9}"/>
              </c:ext>
            </c:extLst>
          </c:dPt>
          <c:dPt>
            <c:idx val="10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153-47DC-8F3F-87887C3FA8E9}"/>
              </c:ext>
            </c:extLst>
          </c:dPt>
          <c:dPt>
            <c:idx val="11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153-47DC-8F3F-87887C3FA8E9}"/>
              </c:ext>
            </c:extLst>
          </c:dPt>
          <c:dPt>
            <c:idx val="1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153-47DC-8F3F-87887C3FA8E9}"/>
              </c:ext>
            </c:extLst>
          </c:dPt>
          <c:dPt>
            <c:idx val="13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B153-47DC-8F3F-87887C3FA8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'robocze rózne'!$G$23:$U$23</c:f>
              <c:numCache>
                <c:formatCode>General</c:formatCode>
                <c:ptCount val="1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</c:numCache>
            </c:numRef>
          </c:cat>
          <c:val>
            <c:numRef>
              <c:f>'robocze rózne'!$G$24:$U$24</c:f>
              <c:numCache>
                <c:formatCode>#,##0</c:formatCode>
                <c:ptCount val="14"/>
                <c:pt idx="0">
                  <c:v>-1805.3847699999999</c:v>
                </c:pt>
                <c:pt idx="1">
                  <c:v>-1242.456336</c:v>
                </c:pt>
                <c:pt idx="2">
                  <c:v>-209.531237</c:v>
                </c:pt>
                <c:pt idx="3">
                  <c:v>365.222443</c:v>
                </c:pt>
                <c:pt idx="4">
                  <c:v>591.03279099999997</c:v>
                </c:pt>
                <c:pt idx="5">
                  <c:v>582.40412300000003</c:v>
                </c:pt>
                <c:pt idx="6">
                  <c:v>588.02411800000004</c:v>
                </c:pt>
                <c:pt idx="7">
                  <c:v>591.5</c:v>
                </c:pt>
                <c:pt idx="8">
                  <c:v>591.5</c:v>
                </c:pt>
                <c:pt idx="9">
                  <c:v>601.5</c:v>
                </c:pt>
                <c:pt idx="10">
                  <c:v>421.5</c:v>
                </c:pt>
                <c:pt idx="11">
                  <c:v>298.5</c:v>
                </c:pt>
                <c:pt idx="12">
                  <c:v>138.5</c:v>
                </c:pt>
                <c:pt idx="1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B153-47DC-8F3F-87887C3FA8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3"/>
        <c:overlap val="70"/>
        <c:axId val="720953712"/>
        <c:axId val="720967440"/>
      </c:barChart>
      <c:catAx>
        <c:axId val="72095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20967440"/>
        <c:crosses val="autoZero"/>
        <c:auto val="1"/>
        <c:lblAlgn val="ctr"/>
        <c:lblOffset val="1000"/>
        <c:tickLblSkip val="1"/>
        <c:noMultiLvlLbl val="0"/>
      </c:catAx>
      <c:valAx>
        <c:axId val="72096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>
                    <a:solidFill>
                      <a:sysClr val="windowText" lastClr="000000"/>
                    </a:solidFill>
                  </a:rPr>
                  <a:t>W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wynik w mln zł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2095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  <a:ln w="25400">
          <a:noFill/>
        </a:ln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071580467868186"/>
          <c:y val="6.6925239679619164E-2"/>
          <c:w val="0.85928419532131828"/>
          <c:h val="0.797966908771442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'[Wydatki wykresy slajdy 2024.xls]Arkusz2'!$B$20</c:f>
              <c:strCache>
                <c:ptCount val="1"/>
                <c:pt idx="0">
                  <c:v>Wydatki finansowane środkami własnymi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'[Wydatki wykresy slajdy 2024.xls]Arkusz2'!$A$21:$A$22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'[Wydatki wykresy slajdy 2024.xls]Arkusz2'!$B$21:$B$22</c:f>
              <c:numCache>
                <c:formatCode>#,##0</c:formatCode>
                <c:ptCount val="2"/>
                <c:pt idx="0">
                  <c:v>5949824360</c:v>
                </c:pt>
                <c:pt idx="1">
                  <c:v>6884395547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EB-4110-8E39-C1EEB4DEA583}"/>
            </c:ext>
          </c:extLst>
        </c:ser>
        <c:ser>
          <c:idx val="2"/>
          <c:order val="1"/>
          <c:tx>
            <c:strRef>
              <c:f>'[Wydatki wykresy slajdy 2024.xls]Arkusz2'!$D$20</c:f>
              <c:strCache>
                <c:ptCount val="1"/>
                <c:pt idx="0">
                  <c:v>Wydatki finansowane dotacjami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'[Wydatki wykresy slajdy 2024.xls]Arkusz2'!$A$21:$A$22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'[Wydatki wykresy slajdy 2024.xls]Arkusz2'!$D$21:$D$22</c:f>
              <c:numCache>
                <c:formatCode>#,##0</c:formatCode>
                <c:ptCount val="2"/>
                <c:pt idx="0">
                  <c:v>714088950</c:v>
                </c:pt>
                <c:pt idx="1">
                  <c:v>919231947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EB-4110-8E39-C1EEB4DEA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47932224"/>
        <c:axId val="1"/>
        <c:axId val="0"/>
      </c:bar3DChart>
      <c:catAx>
        <c:axId val="24793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2479322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5771128608923883E-2"/>
          <c:y val="0.90183706687826815"/>
          <c:w val="0.68547573371510373"/>
          <c:h val="9.816293312173185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091667113039439"/>
          <c:y val="0.10345885634588564"/>
          <c:w val="0.7679425786062456"/>
          <c:h val="0.7160867151221481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'[Wydatki wykresy slajdy 2024.xls]Arkusz2'!$B$17</c:f>
              <c:strCache>
                <c:ptCount val="1"/>
                <c:pt idx="0">
                  <c:v>Wydatki bieżące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'[Wydatki wykresy slajdy 2024.xls]Arkusz2'!$A$18:$A$19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'[Wydatki wykresy slajdy 2024.xls]Arkusz2'!$B$18:$B$19</c:f>
              <c:numCache>
                <c:formatCode>#,##0</c:formatCode>
                <c:ptCount val="2"/>
                <c:pt idx="0">
                  <c:v>4273181864</c:v>
                </c:pt>
                <c:pt idx="1">
                  <c:v>4616334103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F3-40C0-8CA5-D38109F9DA60}"/>
            </c:ext>
          </c:extLst>
        </c:ser>
        <c:ser>
          <c:idx val="2"/>
          <c:order val="1"/>
          <c:tx>
            <c:strRef>
              <c:f>'[Wydatki wykresy slajdy 2024.xls]Arkusz2'!$D$17</c:f>
              <c:strCache>
                <c:ptCount val="1"/>
                <c:pt idx="0">
                  <c:v>Wydatki majątkowe - inwestycyjne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'[Wydatki wykresy slajdy 2024.xls]Arkusz2'!$A$18:$A$19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'[Wydatki wykresy slajdy 2024.xls]Arkusz2'!$D$18:$D$19</c:f>
              <c:numCache>
                <c:formatCode>#,##0</c:formatCode>
                <c:ptCount val="2"/>
                <c:pt idx="0">
                  <c:v>2390731446</c:v>
                </c:pt>
                <c:pt idx="1">
                  <c:v>3187293391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F3-40C0-8CA5-D38109F9D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812748511"/>
        <c:axId val="1"/>
        <c:axId val="2"/>
      </c:bar3DChart>
      <c:catAx>
        <c:axId val="1812748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1812748511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5715357008945313E-2"/>
          <c:y val="0.91007068467200458"/>
          <c:w val="0.93030174799578624"/>
          <c:h val="7.11320612748027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333333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620677850051357E-2"/>
          <c:y val="0.18811710074702204"/>
          <c:w val="0.91237932214994866"/>
          <c:h val="0.65396216097987769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C4-4331-8367-DD462CD4F79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C4-4331-8367-DD462CD4F790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2C4-4331-8367-DD462CD4F790}"/>
              </c:ext>
            </c:extLst>
          </c:dPt>
          <c:dLbls>
            <c:dLbl>
              <c:idx val="0"/>
              <c:layout>
                <c:manualLayout>
                  <c:x val="-0.11124089923542166"/>
                  <c:y val="5.43743185947910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C4-4331-8367-DD462CD4F790}"/>
                </c:ext>
              </c:extLst>
            </c:dLbl>
            <c:dLbl>
              <c:idx val="1"/>
              <c:layout>
                <c:manualLayout>
                  <c:x val="2.5723458480733388E-2"/>
                  <c:y val="8.888888888888889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C4-4331-8367-DD462CD4F790}"/>
                </c:ext>
              </c:extLst>
            </c:dLbl>
            <c:dLbl>
              <c:idx val="2"/>
              <c:layout>
                <c:manualLayout>
                  <c:x val="-0.11107369525038494"/>
                  <c:y val="-6.894197346953252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C4-4331-8367-DD462CD4F790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'[Wydatki slajdy 3-2024.xls]Arkusz1'!$A$19:$C$19</c:f>
              <c:strCache>
                <c:ptCount val="3"/>
                <c:pt idx="0">
                  <c:v>WYDATKI finansowane DOTACJAMI</c:v>
                </c:pt>
                <c:pt idx="1">
                  <c:v>WYDATKI finansowane  PŁATNOŚCIAMI UE</c:v>
                </c:pt>
                <c:pt idx="2">
                  <c:v>WYDATKI finansowane  środkami WŁASNYMI</c:v>
                </c:pt>
              </c:strCache>
            </c:strRef>
          </c:cat>
          <c:val>
            <c:numRef>
              <c:f>'[Wydatki slajdy 3-2024.xls]Arkusz1'!$A$20:$C$20</c:f>
              <c:numCache>
                <c:formatCode>#,##0</c:formatCode>
                <c:ptCount val="3"/>
                <c:pt idx="0">
                  <c:v>77550436</c:v>
                </c:pt>
                <c:pt idx="1">
                  <c:v>364077492</c:v>
                </c:pt>
                <c:pt idx="2">
                  <c:v>2745665463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C4-4331-8367-DD462CD4F790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92C4-4331-8367-DD462CD4F7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92C4-4331-8367-DD462CD4F7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92C4-4331-8367-DD462CD4F790}"/>
              </c:ext>
            </c:extLst>
          </c:dPt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C4-4331-8367-DD462CD4F790}"/>
                </c:ext>
              </c:extLst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C4-4331-8367-DD462CD4F790}"/>
                </c:ext>
              </c:extLst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2C4-4331-8367-DD462CD4F79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'[Wydatki slajdy 3-2024.xls]Arkusz1'!$A$19:$C$19</c:f>
              <c:strCache>
                <c:ptCount val="3"/>
                <c:pt idx="0">
                  <c:v>WYDATKI finansowane DOTACJAMI</c:v>
                </c:pt>
                <c:pt idx="1">
                  <c:v>WYDATKI finansowane  PŁATNOŚCIAMI UE</c:v>
                </c:pt>
                <c:pt idx="2">
                  <c:v>WYDATKI finansowane  środkami WŁASNYMI</c:v>
                </c:pt>
              </c:strCache>
            </c:strRef>
          </c:cat>
          <c:val>
            <c:numRef>
              <c:f>'[Wydatki slajdy 3-2024.xls]Arkusz1'!$A$21:$C$21</c:f>
              <c:numCache>
                <c:formatCode>0.00%</c:formatCode>
                <c:ptCount val="3"/>
                <c:pt idx="0">
                  <c:v>2.4331125656326502E-2</c:v>
                </c:pt>
                <c:pt idx="1">
                  <c:v>0.1142277937224261</c:v>
                </c:pt>
                <c:pt idx="2">
                  <c:v>0.86144108062124736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2C4-4331-8367-DD462CD4F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333071734764789E-2"/>
          <c:y val="2.6558016433651917E-2"/>
          <c:w val="0.91266692826523521"/>
          <c:h val="0.503047447338958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'[Wydatki 2025 - struktura.xls]Arkusz4'!$B$6:$B$28</c:f>
              <c:strCache>
                <c:ptCount val="23"/>
                <c:pt idx="0">
                  <c:v>TRANSPORT I ŁĄCZNOŚĆ</c:v>
                </c:pt>
                <c:pt idx="1">
                  <c:v>OCHRONA ZDROWIA</c:v>
                </c:pt>
                <c:pt idx="2">
                  <c:v>KULTURA I OCHRONA DZIEDZICTWA NARODOWEGO</c:v>
                </c:pt>
                <c:pt idx="3">
                  <c:v>RÓŻNE ROZLICZENIA</c:v>
                </c:pt>
                <c:pt idx="4">
                  <c:v>ADMINISTRACJA PUBLICZNA</c:v>
                </c:pt>
                <c:pt idx="5">
                  <c:v>OŚWIATA I WYCHOWANIE</c:v>
                </c:pt>
                <c:pt idx="6">
                  <c:v>ROLNICTWO I ŁOWIECTWO</c:v>
                </c:pt>
                <c:pt idx="7">
                  <c:v>GOSPODARKA MIESZKANIOWA</c:v>
                </c:pt>
                <c:pt idx="8">
                  <c:v>KULTURA FIZYCZNA</c:v>
                </c:pt>
                <c:pt idx="9">
                  <c:v>GOSPODARKA KOMUNALNA I OCHRONA ŚRODOWISKA</c:v>
                </c:pt>
                <c:pt idx="10">
                  <c:v>BEZPIECZEŃSTWO PUBLICZNE I OCHRONA PRZECIWPOŻAROWA</c:v>
                </c:pt>
                <c:pt idx="11">
                  <c:v>DZIAŁALNOŚĆ USŁUGOWA</c:v>
                </c:pt>
                <c:pt idx="12">
                  <c:v>POMOC SPOŁECZNA</c:v>
                </c:pt>
                <c:pt idx="13">
                  <c:v>EDUKACYJNA OPIEKA WYCHOWAWCZA</c:v>
                </c:pt>
                <c:pt idx="14">
                  <c:v>POZOSTAŁE ZADANIA W ZAKRESIE POLITYKI SPOŁECZNEJ</c:v>
                </c:pt>
                <c:pt idx="15">
                  <c:v>RODZINA</c:v>
                </c:pt>
                <c:pt idx="16">
                  <c:v>HANDEL</c:v>
                </c:pt>
                <c:pt idx="17">
                  <c:v>OGRODY BOTANICZNE I ZOOLOGICZNE ORAZ NATURALNE OBSZARY I OBIEKTY CHRONIONEJ PRZYRODY</c:v>
                </c:pt>
                <c:pt idx="18">
                  <c:v>TURYSTYKA</c:v>
                </c:pt>
                <c:pt idx="19">
                  <c:v>RYBOŁÓWSTWO I RYBACTWO</c:v>
                </c:pt>
                <c:pt idx="20">
                  <c:v>PRZETWÓRSTWO PRZEMYSŁOWE</c:v>
                </c:pt>
                <c:pt idx="21">
                  <c:v>OBRONA NARODOWA</c:v>
                </c:pt>
                <c:pt idx="22">
                  <c:v>OBSŁUGA DŁUGU PUBLICZNEGO</c:v>
                </c:pt>
              </c:strCache>
            </c:strRef>
          </c:cat>
          <c:val>
            <c:numRef>
              <c:f>'[Wydatki 2025 - struktura.xls]Arkusz4'!$C$6:$C$28</c:f>
            </c:numRef>
          </c:val>
          <c:extLst>
            <c:ext xmlns:c16="http://schemas.microsoft.com/office/drawing/2014/chart" uri="{C3380CC4-5D6E-409C-BE32-E72D297353CC}">
              <c16:uniqueId val="{00000000-931E-4B04-9C2F-80AAFA12AE37}"/>
            </c:ext>
          </c:extLst>
        </c:ser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31E-4B04-9C2F-80AAFA12AE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'[Wydatki 2025 - struktura.xls]Arkusz4'!$B$6:$B$28</c:f>
              <c:strCache>
                <c:ptCount val="23"/>
                <c:pt idx="0">
                  <c:v>TRANSPORT I ŁĄCZNOŚĆ</c:v>
                </c:pt>
                <c:pt idx="1">
                  <c:v>OCHRONA ZDROWIA</c:v>
                </c:pt>
                <c:pt idx="2">
                  <c:v>KULTURA I OCHRONA DZIEDZICTWA NARODOWEGO</c:v>
                </c:pt>
                <c:pt idx="3">
                  <c:v>RÓŻNE ROZLICZENIA</c:v>
                </c:pt>
                <c:pt idx="4">
                  <c:v>ADMINISTRACJA PUBLICZNA</c:v>
                </c:pt>
                <c:pt idx="5">
                  <c:v>OŚWIATA I WYCHOWANIE</c:v>
                </c:pt>
                <c:pt idx="6">
                  <c:v>ROLNICTWO I ŁOWIECTWO</c:v>
                </c:pt>
                <c:pt idx="7">
                  <c:v>GOSPODARKA MIESZKANIOWA</c:v>
                </c:pt>
                <c:pt idx="8">
                  <c:v>KULTURA FIZYCZNA</c:v>
                </c:pt>
                <c:pt idx="9">
                  <c:v>GOSPODARKA KOMUNALNA I OCHRONA ŚRODOWISKA</c:v>
                </c:pt>
                <c:pt idx="10">
                  <c:v>BEZPIECZEŃSTWO PUBLICZNE I OCHRONA PRZECIWPOŻAROWA</c:v>
                </c:pt>
                <c:pt idx="11">
                  <c:v>DZIAŁALNOŚĆ USŁUGOWA</c:v>
                </c:pt>
                <c:pt idx="12">
                  <c:v>POMOC SPOŁECZNA</c:v>
                </c:pt>
                <c:pt idx="13">
                  <c:v>EDUKACYJNA OPIEKA WYCHOWAWCZA</c:v>
                </c:pt>
                <c:pt idx="14">
                  <c:v>POZOSTAŁE ZADANIA W ZAKRESIE POLITYKI SPOŁECZNEJ</c:v>
                </c:pt>
                <c:pt idx="15">
                  <c:v>RODZINA</c:v>
                </c:pt>
                <c:pt idx="16">
                  <c:v>HANDEL</c:v>
                </c:pt>
                <c:pt idx="17">
                  <c:v>OGRODY BOTANICZNE I ZOOLOGICZNE ORAZ NATURALNE OBSZARY I OBIEKTY CHRONIONEJ PRZYRODY</c:v>
                </c:pt>
                <c:pt idx="18">
                  <c:v>TURYSTYKA</c:v>
                </c:pt>
                <c:pt idx="19">
                  <c:v>RYBOŁÓWSTWO I RYBACTWO</c:v>
                </c:pt>
                <c:pt idx="20">
                  <c:v>PRZETWÓRSTWO PRZEMYSŁOWE</c:v>
                </c:pt>
                <c:pt idx="21">
                  <c:v>OBRONA NARODOWA</c:v>
                </c:pt>
                <c:pt idx="22">
                  <c:v>OBSŁUGA DŁUGU PUBLICZNEGO</c:v>
                </c:pt>
              </c:strCache>
            </c:strRef>
          </c:cat>
          <c:val>
            <c:numRef>
              <c:f>'[Wydatki 2025 - struktura.xls]Arkusz4'!$D$6:$D$28</c:f>
              <c:numCache>
                <c:formatCode>General</c:formatCode>
                <c:ptCount val="23"/>
                <c:pt idx="0">
                  <c:v>1500.5</c:v>
                </c:pt>
                <c:pt idx="1">
                  <c:v>486.4</c:v>
                </c:pt>
                <c:pt idx="2">
                  <c:v>230.3</c:v>
                </c:pt>
                <c:pt idx="3">
                  <c:v>227.1</c:v>
                </c:pt>
                <c:pt idx="4">
                  <c:v>208.2</c:v>
                </c:pt>
                <c:pt idx="5">
                  <c:v>138.5</c:v>
                </c:pt>
                <c:pt idx="6">
                  <c:v>91.1</c:v>
                </c:pt>
                <c:pt idx="7">
                  <c:v>79.8</c:v>
                </c:pt>
                <c:pt idx="8">
                  <c:v>76.3</c:v>
                </c:pt>
                <c:pt idx="9">
                  <c:v>54.2</c:v>
                </c:pt>
                <c:pt idx="10">
                  <c:v>51.5</c:v>
                </c:pt>
                <c:pt idx="11">
                  <c:v>19.100000000000001</c:v>
                </c:pt>
                <c:pt idx="12">
                  <c:v>8.6999999999999993</c:v>
                </c:pt>
                <c:pt idx="13">
                  <c:v>5.6</c:v>
                </c:pt>
                <c:pt idx="14">
                  <c:v>5.4</c:v>
                </c:pt>
                <c:pt idx="15">
                  <c:v>2.5</c:v>
                </c:pt>
                <c:pt idx="16">
                  <c:v>1.5</c:v>
                </c:pt>
                <c:pt idx="17">
                  <c:v>0.5</c:v>
                </c:pt>
                <c:pt idx="1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1E-4B04-9C2F-80AAFA12A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90624"/>
        <c:axId val="15980544"/>
      </c:barChart>
      <c:catAx>
        <c:axId val="1599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5980544"/>
        <c:crosses val="autoZero"/>
        <c:auto val="1"/>
        <c:lblAlgn val="ctr"/>
        <c:lblOffset val="100"/>
        <c:noMultiLvlLbl val="0"/>
      </c:catAx>
      <c:valAx>
        <c:axId val="1598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99062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ysClr val="windowText" lastClr="000000"/>
                </a:solidFill>
              </a:rPr>
              <a:t>Struktura nakadów w 202</a:t>
            </a:r>
            <a:r>
              <a:rPr lang="pl-PL" sz="2400" b="1">
                <a:solidFill>
                  <a:sysClr val="windowText" lastClr="000000"/>
                </a:solidFill>
              </a:rPr>
              <a:t>5</a:t>
            </a:r>
            <a:r>
              <a:rPr lang="en-US" sz="2400" b="1">
                <a:solidFill>
                  <a:sysClr val="windowText" lastClr="000000"/>
                </a:solidFill>
              </a:rPr>
              <a:t> roku</a:t>
            </a:r>
            <a:r>
              <a:rPr lang="pl-PL" sz="2400" b="1">
                <a:solidFill>
                  <a:sysClr val="windowText" lastClr="000000"/>
                </a:solidFill>
              </a:rPr>
              <a:t> (%)</a:t>
            </a:r>
            <a:endParaRPr lang="en-US" sz="24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4899064232832929E-2"/>
          <c:y val="6.3795456277103549E-2"/>
          <c:w val="0.91875695098005516"/>
          <c:h val="0.911904272062306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'ogółem obszary'!$A$22</c:f>
              <c:strCache>
                <c:ptCount val="1"/>
                <c:pt idx="0">
                  <c:v>DROGI WOJEWÓDZKIE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3491901014255373"/>
                  <c:y val="-2.2302252773381309E-3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1565909162136"/>
                      <c:h val="8.29197758114332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DA8-4771-BAA3-04F3849D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2025 roku
[%]</c:v>
                </c:pt>
              </c:strCache>
            </c:strRef>
          </c:cat>
          <c:val>
            <c:numRef>
              <c:f>'ogółem obszary'!$B$22</c:f>
              <c:numCache>
                <c:formatCode>0.00%</c:formatCode>
                <c:ptCount val="1"/>
                <c:pt idx="0">
                  <c:v>0.28229420033633723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8-4771-BAA3-04F3849DFE82}"/>
            </c:ext>
          </c:extLst>
        </c:ser>
        <c:ser>
          <c:idx val="1"/>
          <c:order val="1"/>
          <c:tx>
            <c:strRef>
              <c:f>'ogółem obszary'!$A$23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1899442068196415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47690785835251"/>
                      <c:h val="8.29197758114332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DA8-4771-BAA3-04F3849D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2025 roku
[%]</c:v>
                </c:pt>
              </c:strCache>
            </c:strRef>
          </c:cat>
          <c:val>
            <c:numRef>
              <c:f>'ogółem obszary'!$B$23</c:f>
              <c:numCache>
                <c:formatCode>0.00%</c:formatCode>
                <c:ptCount val="1"/>
                <c:pt idx="0">
                  <c:v>0.24153830923873429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A8-4771-BAA3-04F3849DFE82}"/>
            </c:ext>
          </c:extLst>
        </c:ser>
        <c:ser>
          <c:idx val="2"/>
          <c:order val="2"/>
          <c:tx>
            <c:strRef>
              <c:f>'ogółem obszary'!$A$24</c:f>
              <c:strCache>
                <c:ptCount val="1"/>
                <c:pt idx="0">
                  <c:v>PROGRAMY WSPARCIA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6201108825382466"/>
                  <c:y val="2.2085043764905232E-3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65474669771427"/>
                      <c:h val="8.29197758114332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DA8-4771-BAA3-04F3849D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2025 roku
[%]</c:v>
                </c:pt>
              </c:strCache>
            </c:strRef>
          </c:cat>
          <c:val>
            <c:numRef>
              <c:f>'ogółem obszary'!$B$24</c:f>
              <c:numCache>
                <c:formatCode>0.00%</c:formatCode>
                <c:ptCount val="1"/>
                <c:pt idx="0">
                  <c:v>0.16776324691938538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A8-4771-BAA3-04F3849DFE82}"/>
            </c:ext>
          </c:extLst>
        </c:ser>
        <c:ser>
          <c:idx val="3"/>
          <c:order val="3"/>
          <c:tx>
            <c:strRef>
              <c:f>'ogółem obszary'!$A$25</c:f>
              <c:strCache>
                <c:ptCount val="1"/>
                <c:pt idx="0">
                  <c:v>OCHRONA ZDROWIA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1866893797998491"/>
                  <c:y val="8.8781006445007027E-3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71526293751143"/>
                      <c:h val="0.121034325801142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DA8-4771-BAA3-04F3849D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2025 roku
[%]</c:v>
                </c:pt>
              </c:strCache>
            </c:strRef>
          </c:cat>
          <c:val>
            <c:numRef>
              <c:f>'ogółem obszary'!$B$25</c:f>
              <c:numCache>
                <c:formatCode>0.00%</c:formatCode>
                <c:ptCount val="1"/>
                <c:pt idx="0">
                  <c:v>9.8438500536089352E-2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DA8-4771-BAA3-04F3849DFE82}"/>
            </c:ext>
          </c:extLst>
        </c:ser>
        <c:ser>
          <c:idx val="4"/>
          <c:order val="4"/>
          <c:tx>
            <c:strRef>
              <c:f>'ogółem obszary'!$A$26</c:f>
              <c:strCache>
                <c:ptCount val="1"/>
                <c:pt idx="0">
                  <c:v>ROZWÓJ REGIONALNY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497445569457395E-2"/>
                  <c:y val="-4.4599237298075991E-3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95794432493688"/>
                      <c:h val="8.29197758114332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5DA8-4771-BAA3-04F3849D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2025 roku
[%]</c:v>
                </c:pt>
              </c:strCache>
            </c:strRef>
          </c:cat>
          <c:val>
            <c:numRef>
              <c:f>'ogółem obszary'!$B$26</c:f>
              <c:numCache>
                <c:formatCode>0.00%</c:formatCode>
                <c:ptCount val="1"/>
                <c:pt idx="0">
                  <c:v>6.8690711278015751E-2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A8-4771-BAA3-04F3849DFE82}"/>
            </c:ext>
          </c:extLst>
        </c:ser>
        <c:ser>
          <c:idx val="5"/>
          <c:order val="5"/>
          <c:tx>
            <c:strRef>
              <c:f>'ogółem obszary'!$A$27</c:f>
              <c:strCache>
                <c:ptCount val="1"/>
                <c:pt idx="0">
                  <c:v>ADMINISTRACJA PUBLICZNA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11103767069299"/>
                      <c:h val="8.29197758114332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5DA8-4771-BAA3-04F3849D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2025 roku
[%]</c:v>
                </c:pt>
              </c:strCache>
            </c:strRef>
          </c:cat>
          <c:val>
            <c:numRef>
              <c:f>'ogółem obszary'!$B$27</c:f>
              <c:numCache>
                <c:formatCode>0.00%</c:formatCode>
                <c:ptCount val="1"/>
                <c:pt idx="0">
                  <c:v>6.2826327205684665E-2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DA8-4771-BAA3-04F3849DFE82}"/>
            </c:ext>
          </c:extLst>
        </c:ser>
        <c:ser>
          <c:idx val="6"/>
          <c:order val="6"/>
          <c:tx>
            <c:strRef>
              <c:f>'ogółem obszary'!$A$28</c:f>
              <c:strCache>
                <c:ptCount val="1"/>
                <c:pt idx="0">
                  <c:v>KULTURA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4520515662572029E-2"/>
                  <c:y val="2.2085043764986209E-5"/>
                </c:manualLayout>
              </c:layout>
              <c:tx>
                <c:rich>
                  <a:bodyPr/>
                  <a:lstStyle/>
                  <a:p>
                    <a:fld id="{1F6F897B-8E0A-468D-BE80-4A88B95FD045}" type="SERIESNAME">
                      <a:rPr lang="en-US"/>
                      <a:pPr/>
                      <a:t>[NAZWA SERII]</a:t>
                    </a:fld>
                    <a:r>
                      <a:rPr lang="en-US" baseline="0"/>
                      <a:t> </a:t>
                    </a:r>
                    <a:fld id="{7CDE9FBA-C912-4924-8565-158EE105D939}" type="VALUE">
                      <a:rPr lang="en-US" baseline="0"/>
                      <a:pPr/>
                      <a:t>[WARTOŚĆ]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95004123529696"/>
                      <c:h val="8.213504570789044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DA8-4771-BAA3-04F3849D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2025 roku
[%]</c:v>
                </c:pt>
              </c:strCache>
            </c:strRef>
          </c:cat>
          <c:val>
            <c:numRef>
              <c:f>'ogółem obszary'!$B$28</c:f>
              <c:numCache>
                <c:formatCode>0.00%</c:formatCode>
                <c:ptCount val="1"/>
                <c:pt idx="0">
                  <c:v>3.3147912033344822E-2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DA8-4771-BAA3-04F3849DFE82}"/>
            </c:ext>
          </c:extLst>
        </c:ser>
        <c:ser>
          <c:idx val="7"/>
          <c:order val="7"/>
          <c:tx>
            <c:strRef>
              <c:f>'ogółem obszary'!$A$29</c:f>
              <c:strCache>
                <c:ptCount val="1"/>
                <c:pt idx="0">
                  <c:v>POLITYKA SPOŁECZNA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972366522121083E-3"/>
                  <c:y val="2.23067636924679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83368125240496"/>
                      <c:h val="8.98111719184081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5DA8-4771-BAA3-04F3849D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2025 roku
[%]</c:v>
                </c:pt>
              </c:strCache>
            </c:strRef>
          </c:cat>
          <c:val>
            <c:numRef>
              <c:f>'ogółem obszary'!$B$29</c:f>
              <c:numCache>
                <c:formatCode>0.00%</c:formatCode>
                <c:ptCount val="1"/>
                <c:pt idx="0">
                  <c:v>1.863906514630655E-2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DA8-4771-BAA3-04F3849DFE82}"/>
            </c:ext>
          </c:extLst>
        </c:ser>
        <c:ser>
          <c:idx val="8"/>
          <c:order val="8"/>
          <c:tx>
            <c:strRef>
              <c:f>'ogółem obszary'!$A$30</c:f>
              <c:strCache>
                <c:ptCount val="1"/>
                <c:pt idx="0">
                  <c:v>OCHRONA ŚRODOWISKA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50857027028073"/>
                      <c:h val="8.291977494818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5DA8-4771-BAA3-04F3849D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2025 roku
[%]</c:v>
                </c:pt>
              </c:strCache>
            </c:strRef>
          </c:cat>
          <c:val>
            <c:numRef>
              <c:f>'ogółem obszary'!$B$30</c:f>
              <c:numCache>
                <c:formatCode>0.00%</c:formatCode>
                <c:ptCount val="1"/>
                <c:pt idx="0">
                  <c:v>1.4010257594626426E-2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DA8-4771-BAA3-04F3849DFE82}"/>
            </c:ext>
          </c:extLst>
        </c:ser>
        <c:ser>
          <c:idx val="9"/>
          <c:order val="9"/>
          <c:tx>
            <c:strRef>
              <c:f>'ogółem obszary'!$A$31</c:f>
              <c:strCache>
                <c:ptCount val="1"/>
                <c:pt idx="0">
                  <c:v>EDUKACJA I SPORT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7565415607108186E-3"/>
                  <c:y val="-1.1150599993445259E-2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64957687952563"/>
                      <c:h val="8.291977494818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5DA8-4771-BAA3-04F3849D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'ogółem obszary'!$B$21</c:f>
              <c:strCache>
                <c:ptCount val="1"/>
                <c:pt idx="0">
                  <c:v>Struktura nakładów w 2025 roku
[%]</c:v>
                </c:pt>
              </c:strCache>
            </c:strRef>
          </c:cat>
          <c:val>
            <c:numRef>
              <c:f>'ogółem obszary'!$B$31</c:f>
              <c:numCache>
                <c:formatCode>0.00%</c:formatCode>
                <c:ptCount val="1"/>
                <c:pt idx="0">
                  <c:v>1.2651469711475521E-2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DA8-4771-BAA3-04F3849DFE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474145920"/>
        <c:axId val="1474145088"/>
      </c:barChart>
      <c:catAx>
        <c:axId val="14741459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74145088"/>
        <c:crosses val="autoZero"/>
        <c:auto val="0"/>
        <c:lblAlgn val="ctr"/>
        <c:lblOffset val="100"/>
        <c:noMultiLvlLbl val="0"/>
      </c:catAx>
      <c:valAx>
        <c:axId val="1474145088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147414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08162605266758"/>
          <c:y val="2.1874994617373373E-2"/>
          <c:w val="0.8571744899290904"/>
          <c:h val="0.68684727193718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'nadwyżka operacyjna'!$B$3</c:f>
              <c:strCache>
                <c:ptCount val="1"/>
                <c:pt idx="0">
                  <c:v>wydatki majątkowe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'nadwyżka operacyjna'!$C$2:$G$2</c:f>
              <c:numCache>
                <c:formatCode>General</c:formatCode>
                <c:ptCount val="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</c:numCache>
            </c:numRef>
          </c:cat>
          <c:val>
            <c:numRef>
              <c:f>'nadwyżka operacyjna'!$C$3:$G$3</c:f>
              <c:numCache>
                <c:formatCode>#,##0</c:formatCode>
                <c:ptCount val="5"/>
                <c:pt idx="0">
                  <c:v>3187293391</c:v>
                </c:pt>
                <c:pt idx="1">
                  <c:v>2413861701</c:v>
                </c:pt>
                <c:pt idx="2">
                  <c:v>1529744292</c:v>
                </c:pt>
                <c:pt idx="3">
                  <c:v>1078058018</c:v>
                </c:pt>
                <c:pt idx="4">
                  <c:v>1045695001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F8-4A35-83DE-259F5B1F6C63}"/>
            </c:ext>
          </c:extLst>
        </c:ser>
        <c:ser>
          <c:idx val="2"/>
          <c:order val="2"/>
          <c:tx>
            <c:strRef>
              <c:f>'nadwyżka operacyjna'!$B$7</c:f>
              <c:strCache>
                <c:ptCount val="1"/>
                <c:pt idx="0">
                  <c:v>spłaty rat kapitałowych kredytów i pożyczek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'nadwyżka operacyjna'!$C$2:$G$2</c:f>
              <c:numCache>
                <c:formatCode>General</c:formatCode>
                <c:ptCount val="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</c:numCache>
            </c:numRef>
          </c:cat>
          <c:val>
            <c:numRef>
              <c:f>'nadwyżka operacyjna'!$C$7:$G$7</c:f>
              <c:numCache>
                <c:formatCode>#,##0</c:formatCode>
                <c:ptCount val="5"/>
                <c:pt idx="0">
                  <c:v>260094451</c:v>
                </c:pt>
                <c:pt idx="1">
                  <c:v>413094451</c:v>
                </c:pt>
                <c:pt idx="2">
                  <c:v>573094455</c:v>
                </c:pt>
                <c:pt idx="3">
                  <c:v>631671776</c:v>
                </c:pt>
                <c:pt idx="4">
                  <c:v>602698668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F8-4A35-83DE-259F5B1F6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640912"/>
        <c:axId val="491648400"/>
      </c:barChart>
      <c:lineChart>
        <c:grouping val="standard"/>
        <c:varyColors val="0"/>
        <c:ser>
          <c:idx val="1"/>
          <c:order val="1"/>
          <c:tx>
            <c:strRef>
              <c:f>'nadwyżka operacyjna'!$B$6</c:f>
              <c:strCache>
                <c:ptCount val="1"/>
                <c:pt idx="0">
                  <c:v>różnica między dochodami bieżącymi a wydatkami bieżącymi</c:v>
                </c:pt>
              </c:strCache>
            </c:strRef>
          </c:tx>
          <c:spPr>
            <a:ln w="34925" cap="rnd">
              <a:solidFill>
                <a:schemeClr val="tx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9.6246057478109603E-3"/>
                  <c:y val="-0.362571102964134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BFCE74F-F06A-43CC-B62B-FD5C75EADA3A}" type="VALUE">
                      <a:rPr lang="en-US" sz="2000">
                        <a:solidFill>
                          <a:srgbClr val="0070C0"/>
                        </a:solidFill>
                      </a:rPr>
                      <a:pPr>
                        <a:defRPr sz="2000" b="1">
                          <a:solidFill>
                            <a:srgbClr val="0070C0"/>
                          </a:solidFill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FF8-4A35-83DE-259F5B1F6C63}"/>
                </c:ext>
              </c:extLst>
            </c:dLbl>
            <c:dLbl>
              <c:idx val="1"/>
              <c:layout>
                <c:manualLayout>
                  <c:x val="3.2675299473821696E-3"/>
                  <c:y val="-0.28017217515448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F8-4A35-83DE-259F5B1F6C63}"/>
                </c:ext>
              </c:extLst>
            </c:dLbl>
            <c:dLbl>
              <c:idx val="2"/>
              <c:layout>
                <c:manualLayout>
                  <c:x val="-1.3573161174758368E-2"/>
                  <c:y val="-0.21465570505519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F8-4A35-83DE-259F5B1F6C63}"/>
                </c:ext>
              </c:extLst>
            </c:dLbl>
            <c:dLbl>
              <c:idx val="3"/>
              <c:layout>
                <c:manualLayout>
                  <c:x val="-4.3312355595807199E-2"/>
                  <c:y val="-0.11777254027176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F8-4A35-83DE-259F5B1F6C63}"/>
                </c:ext>
              </c:extLst>
            </c:dLbl>
            <c:dLbl>
              <c:idx val="4"/>
              <c:layout>
                <c:manualLayout>
                  <c:x val="-2.8235451518784767E-2"/>
                  <c:y val="-7.5150284055948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F8-4A35-83DE-259F5B1F6C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'nadwyżka operacyjna'!$C$2:$G$2</c:f>
              <c:numCache>
                <c:formatCode>General</c:formatCode>
                <c:ptCount val="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</c:numCache>
            </c:numRef>
          </c:cat>
          <c:val>
            <c:numRef>
              <c:f>'nadwyżka operacyjna'!$C$6:$G$6</c:f>
              <c:numCache>
                <c:formatCode>#,##0</c:formatCode>
                <c:ptCount val="5"/>
                <c:pt idx="0">
                  <c:v>866130174</c:v>
                </c:pt>
                <c:pt idx="1">
                  <c:v>958911106</c:v>
                </c:pt>
                <c:pt idx="2">
                  <c:v>1221466376</c:v>
                </c:pt>
                <c:pt idx="3">
                  <c:v>1443257853</c:v>
                </c:pt>
                <c:pt idx="4">
                  <c:v>1636705184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FF8-4A35-83DE-259F5B1F6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640912"/>
        <c:axId val="491648400"/>
      </c:lineChart>
      <c:catAx>
        <c:axId val="49164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1648400"/>
        <c:crosses val="autoZero"/>
        <c:auto val="1"/>
        <c:lblAlgn val="ctr"/>
        <c:lblOffset val="100"/>
        <c:noMultiLvlLbl val="0"/>
      </c:catAx>
      <c:valAx>
        <c:axId val="49164840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164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46225104214914"/>
          <c:y val="0.75828108375872927"/>
          <c:w val="0.58245925141710231"/>
          <c:h val="0.18247360640577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529784637075732E-2"/>
          <c:y val="2.554278416347382E-2"/>
          <c:w val="0.88523233153014591"/>
          <c:h val="0.81182932593195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'szacunek długu'!$G$4</c:f>
              <c:strCache>
                <c:ptCount val="1"/>
                <c:pt idx="0">
                  <c:v>Razem dług na koniec roku budżetowego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spPr>
                <a:solidFill>
                  <a:schemeClr val="dk1">
                    <a:lumMod val="65000"/>
                    <a:lumOff val="35000"/>
                    <a:alpha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18750"/>
                        <a:gd name="adj2" fmla="val -8333"/>
                        <a:gd name="adj3" fmla="val 222126"/>
                        <a:gd name="adj4" fmla="val 4212"/>
                        <a:gd name="adj5" fmla="val 366515"/>
                        <a:gd name="adj6" fmla="val 22370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EC2C-428E-A7CA-CD2F9D920BA7}"/>
                </c:ext>
              </c:extLst>
            </c:dLbl>
            <c:spPr>
              <a:solidFill>
                <a:sysClr val="windowText" lastClr="000000">
                  <a:lumMod val="65000"/>
                  <a:lumOff val="35000"/>
                  <a:alpha val="75000"/>
                </a:sys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'szacunek długu'!$B$5:$B$19</c:f>
              <c:numCache>
                <c:formatCode>General</c:formatCode>
                <c:ptCount val="1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</c:numCache>
            </c:numRef>
          </c:cat>
          <c:val>
            <c:numRef>
              <c:f>'szacunek długu'!$G$5:$G$19</c:f>
              <c:numCache>
                <c:formatCode>#,##0</c:formatCode>
                <c:ptCount val="15"/>
                <c:pt idx="0">
                  <c:v>1775405801.4000001</c:v>
                </c:pt>
                <c:pt idx="1">
                  <c:v>3537559349.8199997</c:v>
                </c:pt>
                <c:pt idx="2">
                  <c:v>4724464899</c:v>
                </c:pt>
                <c:pt idx="3">
                  <c:v>4876370444.0019999</c:v>
                </c:pt>
                <c:pt idx="4">
                  <c:v>4484698667.8199997</c:v>
                </c:pt>
                <c:pt idx="5">
                  <c:v>3882000000.1800003</c:v>
                </c:pt>
                <c:pt idx="6">
                  <c:v>3290500000</c:v>
                </c:pt>
                <c:pt idx="7">
                  <c:v>2699000000</c:v>
                </c:pt>
                <c:pt idx="8">
                  <c:v>2107500000</c:v>
                </c:pt>
                <c:pt idx="9">
                  <c:v>1516000000</c:v>
                </c:pt>
                <c:pt idx="10">
                  <c:v>914500000</c:v>
                </c:pt>
                <c:pt idx="11">
                  <c:v>493000000</c:v>
                </c:pt>
                <c:pt idx="12">
                  <c:v>194500000</c:v>
                </c:pt>
                <c:pt idx="13">
                  <c:v>56000000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2C-428E-A7CA-CD2F9D920BA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-1"/>
        <c:axId val="2119869808"/>
        <c:axId val="2119866480"/>
      </c:barChart>
      <c:catAx>
        <c:axId val="2119869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9866480"/>
        <c:crosses val="autoZero"/>
        <c:auto val="1"/>
        <c:lblAlgn val="ctr"/>
        <c:lblOffset val="100"/>
        <c:noMultiLvlLbl val="0"/>
      </c:catAx>
      <c:valAx>
        <c:axId val="21198664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986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14100214663485"/>
          <c:y val="3.9215686274509803E-2"/>
          <c:w val="0.82650593078044143"/>
          <c:h val="0.73235869580473567"/>
        </c:manualLayout>
      </c:layout>
      <c:lineChart>
        <c:grouping val="standard"/>
        <c:varyColors val="0"/>
        <c:ser>
          <c:idx val="0"/>
          <c:order val="0"/>
          <c:tx>
            <c:strRef>
              <c:f>dług!$C$3</c:f>
              <c:strCache>
                <c:ptCount val="1"/>
                <c:pt idx="0">
                  <c:v>wydatki na obsługę długu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267695528335284E-2"/>
                  <c:y val="2.5361320696531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F3-4F45-8F11-B798B7F7003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3-4F45-8F11-B798B7F7003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F3-4F45-8F11-B798B7F7003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F3-4F45-8F11-B798B7F7003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F3-4F45-8F11-B798B7F700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dług!$D$2:$H$2</c:f>
              <c:strCache>
                <c:ptCount val="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</c:strCache>
            </c:strRef>
          </c:cat>
          <c:val>
            <c:numRef>
              <c:f>dług!$D$3:$H$3</c:f>
              <c:numCache>
                <c:formatCode>#,##0</c:formatCode>
                <c:ptCount val="5"/>
                <c:pt idx="0">
                  <c:v>197391484</c:v>
                </c:pt>
                <c:pt idx="1">
                  <c:v>285094685</c:v>
                </c:pt>
                <c:pt idx="2">
                  <c:v>352936141</c:v>
                </c:pt>
                <c:pt idx="3">
                  <c:v>354174298</c:v>
                </c:pt>
                <c:pt idx="4">
                  <c:v>323786169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FF3-4F45-8F11-B798B7F7003B}"/>
            </c:ext>
          </c:extLst>
        </c:ser>
        <c:ser>
          <c:idx val="1"/>
          <c:order val="1"/>
          <c:tx>
            <c:strRef>
              <c:f>dług!$C$4</c:f>
              <c:strCache>
                <c:ptCount val="1"/>
                <c:pt idx="0">
                  <c:v>spłaty rat kapitałowych kredytów i pozyczek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851829212946138E-2"/>
                  <c:y val="-4.4264440835235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F3-4F45-8F11-B798B7F7003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F3-4F45-8F11-B798B7F7003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F3-4F45-8F11-B798B7F7003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F3-4F45-8F11-B798B7F7003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F3-4F45-8F11-B798B7F700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D97D2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dług!$D$2:$H$2</c:f>
              <c:strCache>
                <c:ptCount val="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</c:strCache>
            </c:strRef>
          </c:cat>
          <c:val>
            <c:numRef>
              <c:f>dług!$D$4:$H$4</c:f>
              <c:numCache>
                <c:formatCode>#,##0</c:formatCode>
                <c:ptCount val="5"/>
                <c:pt idx="0">
                  <c:v>260094451</c:v>
                </c:pt>
                <c:pt idx="1">
                  <c:v>413094451</c:v>
                </c:pt>
                <c:pt idx="2">
                  <c:v>573094455</c:v>
                </c:pt>
                <c:pt idx="3">
                  <c:v>631671776</c:v>
                </c:pt>
                <c:pt idx="4">
                  <c:v>602698668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FF3-4F45-8F11-B798B7F7003B}"/>
            </c:ext>
          </c:extLst>
        </c:ser>
        <c:ser>
          <c:idx val="2"/>
          <c:order val="2"/>
          <c:tx>
            <c:strRef>
              <c:f>dług!$C$5</c:f>
              <c:strCache>
                <c:ptCount val="1"/>
                <c:pt idx="0">
                  <c:v>kwota długu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658485638486749E-2"/>
                  <c:y val="5.74672943949891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A71CE8E-99BF-409E-B9CD-100773AD2E3F}" type="VALUE">
                      <a:rPr lang="en-US" sz="1400" b="1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bg2">
                              <a:lumMod val="25000"/>
                            </a:schemeClr>
                          </a:solidFill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FFF3-4F45-8F11-B798B7F700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dług!$D$2:$H$2</c:f>
              <c:strCache>
                <c:ptCount val="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</c:strCache>
            </c:strRef>
          </c:cat>
          <c:val>
            <c:numRef>
              <c:f>dług!$D$5:$H$5</c:f>
              <c:numCache>
                <c:formatCode>#,##0</c:formatCode>
                <c:ptCount val="5"/>
                <c:pt idx="0">
                  <c:v>3537559350</c:v>
                </c:pt>
                <c:pt idx="1">
                  <c:v>4724464899</c:v>
                </c:pt>
                <c:pt idx="2">
                  <c:v>4876370444</c:v>
                </c:pt>
                <c:pt idx="3">
                  <c:v>4484698668</c:v>
                </c:pt>
                <c:pt idx="4">
                  <c:v>3882000000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FF3-4F45-8F11-B798B7F7003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02688784"/>
        <c:axId val="2002699184"/>
      </c:lineChart>
      <c:catAx>
        <c:axId val="200268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2699184"/>
        <c:crosses val="autoZero"/>
        <c:auto val="1"/>
        <c:lblAlgn val="ctr"/>
        <c:lblOffset val="100"/>
        <c:noMultiLvlLbl val="0"/>
      </c:catAx>
      <c:valAx>
        <c:axId val="2002699184"/>
        <c:scaling>
          <c:orientation val="minMax"/>
          <c:max val="5000000000"/>
          <c:min val="1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268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803174544024344E-2"/>
          <c:y val="2.3599571525030665E-2"/>
          <c:w val="0.91733496649758506"/>
          <c:h val="0.7051158363936475"/>
        </c:manualLayout>
      </c:layout>
      <c:lineChart>
        <c:grouping val="standard"/>
        <c:varyColors val="0"/>
        <c:ser>
          <c:idx val="0"/>
          <c:order val="0"/>
          <c:tx>
            <c:strRef>
              <c:f>'indywidualny wsk zadłużenia'!$B$4</c:f>
              <c:strCache>
                <c:ptCount val="1"/>
                <c:pt idx="0">
                  <c:v>Indywidualny wskaźnik zadłużenia (art. 243 uofp)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111111111111112E-2"/>
                  <c:y val="-6.4814814814814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F7-4E28-B4B0-27EA7A53E925}"/>
                </c:ext>
              </c:extLst>
            </c:dLbl>
            <c:dLbl>
              <c:idx val="1"/>
              <c:layout>
                <c:manualLayout>
                  <c:x val="-6.3000000000000056E-2"/>
                  <c:y val="-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F7-4E28-B4B0-27EA7A53E925}"/>
                </c:ext>
              </c:extLst>
            </c:dLbl>
            <c:dLbl>
              <c:idx val="2"/>
              <c:layout>
                <c:manualLayout>
                  <c:x val="-5.4666666666666669E-2"/>
                  <c:y val="-6.0185185185185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F7-4E28-B4B0-27EA7A53E925}"/>
                </c:ext>
              </c:extLst>
            </c:dLbl>
            <c:dLbl>
              <c:idx val="3"/>
              <c:layout>
                <c:manualLayout>
                  <c:x val="-5.4666666666666669E-2"/>
                  <c:y val="-6.4814814814814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F7-4E28-B4B0-27EA7A53E925}"/>
                </c:ext>
              </c:extLst>
            </c:dLbl>
            <c:dLbl>
              <c:idx val="4"/>
              <c:layout>
                <c:manualLayout>
                  <c:x val="-5.4666666666666766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F7-4E28-B4B0-27EA7A53E925}"/>
                </c:ext>
              </c:extLst>
            </c:dLbl>
            <c:dLbl>
              <c:idx val="5"/>
              <c:layout>
                <c:manualLayout>
                  <c:x val="-5.3514615907545887E-2"/>
                  <c:y val="-7.62250235863144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F7-4E28-B4B0-27EA7A53E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'indywidualny wsk zadłużenia'!$C$3:$H$3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'indywidualny wsk zadłużenia'!$C$4:$H$4</c:f>
              <c:numCache>
                <c:formatCode>0.0%</c:formatCode>
                <c:ptCount val="6"/>
                <c:pt idx="0">
                  <c:v>9.1499999999999998E-2</c:v>
                </c:pt>
                <c:pt idx="1">
                  <c:v>0.13239999999999999</c:v>
                </c:pt>
                <c:pt idx="2">
                  <c:v>0.16450000000000001</c:v>
                </c:pt>
                <c:pt idx="3">
                  <c:v>0.16569999999999999</c:v>
                </c:pt>
                <c:pt idx="4">
                  <c:v>0.14829999999999999</c:v>
                </c:pt>
                <c:pt idx="5">
                  <c:v>0.13270000000000001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CF7-4E28-B4B0-27EA7A53E925}"/>
            </c:ext>
          </c:extLst>
        </c:ser>
        <c:ser>
          <c:idx val="1"/>
          <c:order val="1"/>
          <c:tx>
            <c:strRef>
              <c:f>'indywidualny wsk zadłużenia'!$B$5</c:f>
              <c:strCache>
                <c:ptCount val="1"/>
                <c:pt idx="0">
                  <c:v>Dopuszczalny limit spłaty zobowiązan określony w art.. 243 ustawy, po uwzględnieniu ustawowych wyłączeń (planistyczny)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4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444444444444498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F7-4E28-B4B0-27EA7A53E925}"/>
                </c:ext>
              </c:extLst>
            </c:dLbl>
            <c:dLbl>
              <c:idx val="1"/>
              <c:layout>
                <c:manualLayout>
                  <c:x val="-5.8222222222222224E-2"/>
                  <c:y val="-5.5555555555555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F7-4E28-B4B0-27EA7A53E925}"/>
                </c:ext>
              </c:extLst>
            </c:dLbl>
            <c:dLbl>
              <c:idx val="2"/>
              <c:layout>
                <c:manualLayout>
                  <c:x val="-5.5444444444444442E-2"/>
                  <c:y val="-6.0185185185185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F7-4E28-B4B0-27EA7A53E925}"/>
                </c:ext>
              </c:extLst>
            </c:dLbl>
            <c:dLbl>
              <c:idx val="3"/>
              <c:layout>
                <c:manualLayout>
                  <c:x val="-6.0999999999999999E-2"/>
                  <c:y val="-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CF7-4E28-B4B0-27EA7A53E925}"/>
                </c:ext>
              </c:extLst>
            </c:dLbl>
            <c:dLbl>
              <c:idx val="4"/>
              <c:layout>
                <c:manualLayout>
                  <c:x val="-5.0396106736657918E-2"/>
                  <c:y val="-5.0925925925925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F7-4E28-B4B0-27EA7A53E925}"/>
                </c:ext>
              </c:extLst>
            </c:dLbl>
            <c:dLbl>
              <c:idx val="5"/>
              <c:layout>
                <c:manualLayout>
                  <c:x val="-5.3514615907545887E-2"/>
                  <c:y val="-4.7186919362956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CF7-4E28-B4B0-27EA7A53E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'indywidualny wsk zadłużenia'!$C$3:$H$3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'indywidualny wsk zadłużenia'!$C$5:$H$5</c:f>
              <c:numCache>
                <c:formatCode>0.0%</c:formatCode>
                <c:ptCount val="6"/>
                <c:pt idx="0">
                  <c:v>0.28510000000000002</c:v>
                </c:pt>
                <c:pt idx="1">
                  <c:v>0.26100000000000001</c:v>
                </c:pt>
                <c:pt idx="2">
                  <c:v>0.24909999999999999</c:v>
                </c:pt>
                <c:pt idx="3">
                  <c:v>0.2505</c:v>
                </c:pt>
                <c:pt idx="4">
                  <c:v>0.25209999999999999</c:v>
                </c:pt>
                <c:pt idx="5">
                  <c:v>0.26129999999999998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CF7-4E28-B4B0-27EA7A53E9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69393824"/>
        <c:axId val="2069375936"/>
      </c:lineChart>
      <c:catAx>
        <c:axId val="206939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9375936"/>
        <c:crosses val="autoZero"/>
        <c:auto val="1"/>
        <c:lblAlgn val="ctr"/>
        <c:lblOffset val="100"/>
        <c:noMultiLvlLbl val="0"/>
      </c:catAx>
      <c:valAx>
        <c:axId val="206937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6939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05485295997651E-2"/>
          <c:y val="0.82168660511693692"/>
          <c:w val="0.8604012291608466"/>
          <c:h val="0.16016457974346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751200742764296"/>
          <c:y val="0.14979851783232981"/>
          <c:w val="0.30568527148392161"/>
          <c:h val="0.69199960299080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lacial Indifference" panose="020B060402020202020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1033106550411E-2"/>
          <c:y val="9.5302773209894165E-2"/>
          <c:w val="0.93689669857798308"/>
          <c:h val="0.71448207308069245"/>
        </c:manualLayout>
      </c:layout>
      <c:pie3D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explosion val="38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5B0-4DC9-9719-7D600C898953}"/>
              </c:ext>
            </c:extLst>
          </c:dPt>
          <c:dPt>
            <c:idx val="1"/>
            <c:bubble3D val="0"/>
            <c:explosion val="19"/>
            <c:spPr>
              <a:solidFill>
                <a:srgbClr val="D73A3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5B0-4DC9-9719-7D600C898953}"/>
              </c:ext>
            </c:extLst>
          </c:dPt>
          <c:dPt>
            <c:idx val="2"/>
            <c:bubble3D val="0"/>
            <c:explosion val="7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5B0-4DC9-9719-7D600C898953}"/>
              </c:ext>
            </c:extLst>
          </c:dPt>
          <c:dLbls>
            <c:dLbl>
              <c:idx val="0"/>
              <c:layout>
                <c:manualLayout>
                  <c:x val="4.0029862099080105E-2"/>
                  <c:y val="0.1516786148000156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B0-4DC9-9719-7D600C898953}"/>
                </c:ext>
              </c:extLst>
            </c:dLbl>
            <c:dLbl>
              <c:idx val="1"/>
              <c:layout>
                <c:manualLayout>
                  <c:x val="2.8622540250447314E-2"/>
                  <c:y val="4.377104377104377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B0-4DC9-9719-7D600C898953}"/>
                </c:ext>
              </c:extLst>
            </c:dLbl>
            <c:dLbl>
              <c:idx val="2"/>
              <c:layout>
                <c:manualLayout>
                  <c:x val="-4.6316491297264097E-2"/>
                  <c:y val="5.75756388660372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B0-4DC9-9719-7D600C89895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3333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'[Dochody wykresy 2025.xls]wykresy prez'!$B$16:$B$18</c:f>
              <c:strCache>
                <c:ptCount val="3"/>
                <c:pt idx="0">
                  <c:v>DOTACJE: z budżetu państwa, od JST, z UE</c:v>
                </c:pt>
                <c:pt idx="1">
                  <c:v>Udziały w podatkach PIT i CIT</c:v>
                </c:pt>
                <c:pt idx="2">
                  <c:v>DOCHODY WŁASNE</c:v>
                </c:pt>
              </c:strCache>
            </c:strRef>
          </c:cat>
          <c:val>
            <c:numRef>
              <c:f>'[Dochody wykresy 2025.xls]wykresy prez'!$C$16:$C$18</c:f>
              <c:numCache>
                <c:formatCode>#,##0</c:formatCode>
                <c:ptCount val="3"/>
                <c:pt idx="0">
                  <c:v>919317010</c:v>
                </c:pt>
                <c:pt idx="1">
                  <c:v>4866322245</c:v>
                </c:pt>
                <c:pt idx="2">
                  <c:v>212603469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B0-4DC9-9719-7D600C898953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F5B0-4DC9-9719-7D600C8989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F5B0-4DC9-9719-7D600C8989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F5B0-4DC9-9719-7D600C898953}"/>
              </c:ext>
            </c:extLst>
          </c:dPt>
          <c:cat>
            <c:strRef>
              <c:f>'[Dochody wykresy 2025.xls]wykresy prez'!$B$16:$B$18</c:f>
              <c:strCache>
                <c:ptCount val="3"/>
                <c:pt idx="0">
                  <c:v>DOTACJE: z budżetu państwa, od JST, z UE</c:v>
                </c:pt>
                <c:pt idx="1">
                  <c:v>Udziały w podatkach PIT i CIT</c:v>
                </c:pt>
                <c:pt idx="2">
                  <c:v>DOCHODY WŁASNE</c:v>
                </c:pt>
              </c:strCache>
            </c:strRef>
          </c:cat>
          <c:val>
            <c:numRef>
              <c:f>'[Dochody wykresy 2025.xls]wykresy prez'!$D$16:$D$18</c:f>
              <c:numCache>
                <c:formatCode>0.00%</c:formatCode>
                <c:ptCount val="3"/>
                <c:pt idx="0">
                  <c:v>0.15326438963892786</c:v>
                </c:pt>
                <c:pt idx="1">
                  <c:v>0.81129131796034337</c:v>
                </c:pt>
                <c:pt idx="2">
                  <c:v>3.54442924007288E-2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5B0-4DC9-9719-7D600C898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r>
              <a:rPr lang="pl-PL" sz="1400">
                <a:latin typeface="Arial" panose="020B0604020202020204" pitchFamily="34" charset="0"/>
                <a:cs typeface="Arial" panose="020B0604020202020204" pitchFamily="34" charset="0"/>
              </a:rPr>
              <a:t>Projekt planu dochodów na 2025 rok według źródeł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252920359820371E-2"/>
          <c:y val="0.14410147941439599"/>
          <c:w val="0.93037315669937259"/>
          <c:h val="0.56533006148204079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46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B61-4720-9379-446FC589A2FF}"/>
              </c:ext>
            </c:extLst>
          </c:dPt>
          <c:dPt>
            <c:idx val="1"/>
            <c:bubble3D val="0"/>
            <c:explosion val="5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B61-4720-9379-446FC589A2FF}"/>
              </c:ext>
            </c:extLst>
          </c:dPt>
          <c:dPt>
            <c:idx val="2"/>
            <c:bubble3D val="0"/>
            <c:explosion val="47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B61-4720-9379-446FC589A2FF}"/>
              </c:ext>
            </c:extLst>
          </c:dPt>
          <c:dPt>
            <c:idx val="3"/>
            <c:bubble3D val="0"/>
            <c:explosion val="5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B61-4720-9379-446FC589A2FF}"/>
              </c:ext>
            </c:extLst>
          </c:dPt>
          <c:dPt>
            <c:idx val="4"/>
            <c:bubble3D val="0"/>
            <c:explosion val="53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B61-4720-9379-446FC589A2FF}"/>
              </c:ext>
            </c:extLst>
          </c:dPt>
          <c:dPt>
            <c:idx val="5"/>
            <c:bubble3D val="0"/>
            <c:explosion val="51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B61-4720-9379-446FC589A2FF}"/>
              </c:ext>
            </c:extLst>
          </c:dPt>
          <c:dPt>
            <c:idx val="6"/>
            <c:bubble3D val="0"/>
            <c:explosion val="51"/>
            <c:spPr>
              <a:solidFill>
                <a:srgbClr val="D73A3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B61-4720-9379-446FC589A2FF}"/>
              </c:ext>
            </c:extLst>
          </c:dPt>
          <c:dLbls>
            <c:dLbl>
              <c:idx val="0"/>
              <c:layout>
                <c:manualLayout>
                  <c:x val="-2.8725314183123966E-2"/>
                  <c:y val="-6.019563581640344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61-4720-9379-446FC589A2FF}"/>
                </c:ext>
              </c:extLst>
            </c:dLbl>
            <c:dLbl>
              <c:idx val="1"/>
              <c:layout>
                <c:manualLayout>
                  <c:x val="-1.9150209455415918E-2"/>
                  <c:y val="-9.029345372460509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61-4720-9379-446FC589A2FF}"/>
                </c:ext>
              </c:extLst>
            </c:dLbl>
            <c:dLbl>
              <c:idx val="2"/>
              <c:layout>
                <c:manualLayout>
                  <c:x val="-7.1813285457809697E-3"/>
                  <c:y val="-1.805869074492101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61-4720-9379-446FC589A2FF}"/>
                </c:ext>
              </c:extLst>
            </c:dLbl>
            <c:dLbl>
              <c:idx val="3"/>
              <c:layout>
                <c:manualLayout>
                  <c:x val="1.6881211213050706E-2"/>
                  <c:y val="-2.106847253574117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61-4720-9379-446FC589A2FF}"/>
                </c:ext>
              </c:extLst>
            </c:dLbl>
            <c:dLbl>
              <c:idx val="4"/>
              <c:layout>
                <c:manualLayout>
                  <c:x val="1.1938723099468765E-2"/>
                  <c:y val="-7.127732058323408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61-4720-9379-446FC589A2FF}"/>
                </c:ext>
              </c:extLst>
            </c:dLbl>
            <c:dLbl>
              <c:idx val="5"/>
              <c:layout>
                <c:manualLayout>
                  <c:x val="-7.1856637309923336E-3"/>
                  <c:y val="7.326093267686911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333333"/>
                      </a:solidFill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61-4720-9379-446FC589A2FF}"/>
                </c:ext>
              </c:extLst>
            </c:dLbl>
            <c:dLbl>
              <c:idx val="6"/>
              <c:layout>
                <c:manualLayout>
                  <c:x val="1.7136987140521257E-2"/>
                  <c:y val="3.517297358146259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8B61-4720-9379-446FC589A2F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'[Dochody wykresy 2025.xls]wykresy prez'!$B$7:$B$13</c:f>
              <c:strCache>
                <c:ptCount val="7"/>
                <c:pt idx="0">
                  <c:v>Dotacje celowe</c:v>
                </c:pt>
                <c:pt idx="1">
                  <c:v>Dotacje celowe na programy operacyjne</c:v>
                </c:pt>
                <c:pt idx="2">
                  <c:v>Płatności z UE</c:v>
                </c:pt>
                <c:pt idx="3">
                  <c:v>Pozostałe</c:v>
                </c:pt>
                <c:pt idx="4">
                  <c:v>Pozostałe dochody celowe</c:v>
                </c:pt>
                <c:pt idx="5">
                  <c:v>Pozostałe dotacje celowe</c:v>
                </c:pt>
                <c:pt idx="6">
                  <c:v>Udziały w podatkach stanowiących dochód budżetu państwa
</c:v>
                </c:pt>
              </c:strCache>
            </c:strRef>
          </c:cat>
          <c:val>
            <c:numRef>
              <c:f>'[Dochody wykresy 2025.xls]wykresy prez'!$C$7:$C$13</c:f>
              <c:numCache>
                <c:formatCode>0.00%</c:formatCode>
                <c:ptCount val="7"/>
                <c:pt idx="0">
                  <c:v>3.9768077247952331E-2</c:v>
                </c:pt>
                <c:pt idx="1">
                  <c:v>4.0468907506651275E-2</c:v>
                </c:pt>
                <c:pt idx="2">
                  <c:v>7.1534037174451628E-2</c:v>
                </c:pt>
                <c:pt idx="3">
                  <c:v>1.926840114981649E-2</c:v>
                </c:pt>
                <c:pt idx="4">
                  <c:v>1.6175891250912306E-2</c:v>
                </c:pt>
                <c:pt idx="5">
                  <c:v>1.4933677098726223E-3</c:v>
                </c:pt>
                <c:pt idx="6">
                  <c:v>0.81129131796034337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B61-4720-9379-446FC589A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296558835999308"/>
          <c:y val="0.69834286125193257"/>
          <c:w val="0.5263627027631238"/>
          <c:h val="0.2605910904972494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image" Target="../media/image18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03A30-EA61-4E4F-9E04-4E0AA5CDF6C6}" type="doc">
      <dgm:prSet loTypeId="urn:microsoft.com/office/officeart/2005/8/layout/hierarchy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8E8C9B8-EBD4-4961-B0BE-D7188A4AB30E}">
      <dgm:prSet phldrT="[Tekst]" custT="1"/>
      <dgm:spPr>
        <a:xfrm>
          <a:off x="1782255" y="5539"/>
          <a:ext cx="3109728" cy="1643775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pl-PL" sz="3600" dirty="0">
              <a:latin typeface="Calibri"/>
              <a:ea typeface="+mn-ea"/>
              <a:cs typeface="+mn-cs"/>
            </a:rPr>
            <a:t>Dochody  </a:t>
          </a:r>
        </a:p>
        <a:p>
          <a:pPr>
            <a:buNone/>
          </a:pPr>
          <a:r>
            <a:rPr lang="pl-PL" sz="3600" dirty="0">
              <a:latin typeface="Calibri"/>
              <a:ea typeface="+mn-ea"/>
              <a:cs typeface="+mn-cs"/>
            </a:rPr>
            <a:t>5 998 mln zł</a:t>
          </a:r>
        </a:p>
      </dgm:t>
    </dgm:pt>
    <dgm:pt modelId="{DED9E034-2008-43FD-8B5C-610092FA26B8}" type="parTrans" cxnId="{F91C2463-994F-4BB1-9FEC-2147B8872E86}">
      <dgm:prSet/>
      <dgm:spPr/>
      <dgm:t>
        <a:bodyPr/>
        <a:lstStyle/>
        <a:p>
          <a:endParaRPr lang="pl-PL"/>
        </a:p>
      </dgm:t>
    </dgm:pt>
    <dgm:pt modelId="{C19832A0-2841-4FC0-BE73-7EB4E3C05A1C}" type="sibTrans" cxnId="{F91C2463-994F-4BB1-9FEC-2147B8872E86}">
      <dgm:prSet/>
      <dgm:spPr/>
      <dgm:t>
        <a:bodyPr/>
        <a:lstStyle/>
        <a:p>
          <a:endParaRPr lang="pl-PL"/>
        </a:p>
      </dgm:t>
    </dgm:pt>
    <dgm:pt modelId="{93AFA937-20FA-4DB8-948D-BE473623863A}">
      <dgm:prSet phldrT="[Tekst]" custT="1"/>
      <dgm:spPr>
        <a:xfrm>
          <a:off x="2404201" y="1996459"/>
          <a:ext cx="2221730" cy="1388581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pl-PL" sz="2400" b="1" dirty="0">
              <a:latin typeface="Calibri"/>
              <a:ea typeface="+mn-ea"/>
              <a:cs typeface="+mn-cs"/>
            </a:rPr>
            <a:t>Przychody</a:t>
          </a:r>
        </a:p>
        <a:p>
          <a:pPr>
            <a:buNone/>
          </a:pPr>
          <a:r>
            <a:rPr lang="pl-PL" sz="2400" b="1" dirty="0">
              <a:latin typeface="Calibri"/>
              <a:ea typeface="+mn-ea"/>
              <a:cs typeface="+mn-cs"/>
            </a:rPr>
            <a:t>2 090 mln zł</a:t>
          </a:r>
        </a:p>
      </dgm:t>
    </dgm:pt>
    <dgm:pt modelId="{2F62B638-DD55-418F-9AD1-9E24303FE811}" type="parTrans" cxnId="{BB92803F-49AE-4702-BF5D-3871FBF69205}">
      <dgm:prSet/>
      <dgm:spPr>
        <a:xfrm>
          <a:off x="2093228" y="1649314"/>
          <a:ext cx="310972" cy="1041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1436"/>
              </a:lnTo>
              <a:lnTo>
                <a:pt x="310972" y="1041436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74D04B85-090E-43F5-BE87-982BB00EB4DA}" type="sibTrans" cxnId="{BB92803F-49AE-4702-BF5D-3871FBF69205}">
      <dgm:prSet/>
      <dgm:spPr/>
      <dgm:t>
        <a:bodyPr/>
        <a:lstStyle/>
        <a:p>
          <a:endParaRPr lang="pl-PL"/>
        </a:p>
      </dgm:t>
    </dgm:pt>
    <dgm:pt modelId="{84397621-45AC-47BC-9826-25EBA6071A45}">
      <dgm:prSet phldrT="[Tekst]" custT="1"/>
      <dgm:spPr>
        <a:xfrm>
          <a:off x="5554837" y="0"/>
          <a:ext cx="3125252" cy="1818125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pl-PL" sz="3600" dirty="0">
              <a:latin typeface="Calibri"/>
              <a:ea typeface="+mn-ea"/>
              <a:cs typeface="+mn-cs"/>
            </a:rPr>
            <a:t>Wydatki </a:t>
          </a:r>
        </a:p>
        <a:p>
          <a:pPr>
            <a:buNone/>
          </a:pPr>
          <a:r>
            <a:rPr lang="pl-PL" sz="3600" dirty="0">
              <a:latin typeface="Calibri"/>
              <a:ea typeface="+mn-ea"/>
              <a:cs typeface="+mn-cs"/>
            </a:rPr>
            <a:t>7 803 mln zł</a:t>
          </a:r>
        </a:p>
      </dgm:t>
    </dgm:pt>
    <dgm:pt modelId="{F2B81828-9ECB-444E-8B7A-EA48444B23B2}" type="parTrans" cxnId="{912D90E3-CA58-43EE-96FB-209AB63A8ADD}">
      <dgm:prSet/>
      <dgm:spPr/>
      <dgm:t>
        <a:bodyPr/>
        <a:lstStyle/>
        <a:p>
          <a:endParaRPr lang="pl-PL"/>
        </a:p>
      </dgm:t>
    </dgm:pt>
    <dgm:pt modelId="{E7148796-0792-41E5-8C96-443549EE87F9}" type="sibTrans" cxnId="{912D90E3-CA58-43EE-96FB-209AB63A8ADD}">
      <dgm:prSet/>
      <dgm:spPr/>
      <dgm:t>
        <a:bodyPr/>
        <a:lstStyle/>
        <a:p>
          <a:endParaRPr lang="pl-PL"/>
        </a:p>
      </dgm:t>
    </dgm:pt>
    <dgm:pt modelId="{609F020D-DF06-4201-902A-F23424CA8EB2}">
      <dgm:prSet phldrT="[Tekst]" custT="1"/>
      <dgm:spPr>
        <a:xfrm>
          <a:off x="6170312" y="2226589"/>
          <a:ext cx="2221730" cy="1388581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pl-PL" sz="2400" b="1" dirty="0">
              <a:latin typeface="Calibri"/>
              <a:ea typeface="+mn-ea"/>
              <a:cs typeface="+mn-cs"/>
            </a:rPr>
            <a:t>Rozchody</a:t>
          </a:r>
        </a:p>
        <a:p>
          <a:pPr>
            <a:buNone/>
          </a:pPr>
          <a:r>
            <a:rPr lang="pl-PL" sz="2400" b="1" dirty="0">
              <a:latin typeface="Calibri"/>
              <a:ea typeface="+mn-ea"/>
              <a:cs typeface="+mn-cs"/>
            </a:rPr>
            <a:t>285 mln zł</a:t>
          </a:r>
        </a:p>
      </dgm:t>
    </dgm:pt>
    <dgm:pt modelId="{094896C2-B499-40FF-84EE-C1B662D43382}" type="parTrans" cxnId="{0EA0FDC9-B5A8-465F-B4A2-85B51302F0EC}">
      <dgm:prSet/>
      <dgm:spPr>
        <a:xfrm>
          <a:off x="5867362" y="1818125"/>
          <a:ext cx="302949" cy="1102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754"/>
              </a:lnTo>
              <a:lnTo>
                <a:pt x="302949" y="1102754"/>
              </a:lnTo>
            </a:path>
          </a:pathLst>
        </a:custGeom>
      </dgm:spPr>
      <dgm:t>
        <a:bodyPr/>
        <a:lstStyle/>
        <a:p>
          <a:endParaRPr lang="pl-PL"/>
        </a:p>
      </dgm:t>
    </dgm:pt>
    <dgm:pt modelId="{D10052A6-3918-4CC4-ACC9-3683EC2E91AB}" type="sibTrans" cxnId="{0EA0FDC9-B5A8-465F-B4A2-85B51302F0EC}">
      <dgm:prSet/>
      <dgm:spPr/>
      <dgm:t>
        <a:bodyPr/>
        <a:lstStyle/>
        <a:p>
          <a:endParaRPr lang="pl-PL"/>
        </a:p>
      </dgm:t>
    </dgm:pt>
    <dgm:pt modelId="{A2E30E1C-EAFE-4C24-BD07-336D3E8C6F0B}" type="pres">
      <dgm:prSet presAssocID="{70403A30-EA61-4E4F-9E04-4E0AA5CDF6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58154F-9EA8-479D-983A-37C7A0F82D04}" type="pres">
      <dgm:prSet presAssocID="{98E8C9B8-EBD4-4961-B0BE-D7188A4AB30E}" presName="root" presStyleCnt="0"/>
      <dgm:spPr/>
    </dgm:pt>
    <dgm:pt modelId="{C68B9B80-6C64-4AAA-AFB4-6AD9B2F08D8E}" type="pres">
      <dgm:prSet presAssocID="{98E8C9B8-EBD4-4961-B0BE-D7188A4AB30E}" presName="rootComposite" presStyleCnt="0"/>
      <dgm:spPr/>
    </dgm:pt>
    <dgm:pt modelId="{8524E253-B6A3-44AD-94A2-DBC39457D6A4}" type="pres">
      <dgm:prSet presAssocID="{98E8C9B8-EBD4-4961-B0BE-D7188A4AB30E}" presName="rootText" presStyleLbl="node1" presStyleIdx="0" presStyleCnt="2" custScaleX="111975" custScaleY="95872" custLinFactY="-30933" custLinFactNeighborX="5803" custLinFactNeighborY="-100000"/>
      <dgm:spPr/>
    </dgm:pt>
    <dgm:pt modelId="{C981E2C4-8EF0-480C-AB2D-AB0BF20304C9}" type="pres">
      <dgm:prSet presAssocID="{98E8C9B8-EBD4-4961-B0BE-D7188A4AB30E}" presName="rootConnector" presStyleLbl="node1" presStyleIdx="0" presStyleCnt="2"/>
      <dgm:spPr/>
    </dgm:pt>
    <dgm:pt modelId="{10465310-DE27-4DC5-AF0B-D15D48F15338}" type="pres">
      <dgm:prSet presAssocID="{98E8C9B8-EBD4-4961-B0BE-D7188A4AB30E}" presName="childShape" presStyleCnt="0"/>
      <dgm:spPr/>
    </dgm:pt>
    <dgm:pt modelId="{A9C72197-5038-45BE-B23B-87E3D2688E4D}" type="pres">
      <dgm:prSet presAssocID="{2F62B638-DD55-418F-9AD1-9E24303FE811}" presName="Name13" presStyleLbl="parChTrans1D2" presStyleIdx="0" presStyleCnt="2"/>
      <dgm:spPr/>
    </dgm:pt>
    <dgm:pt modelId="{E8211F44-6782-434E-BDFA-16E76D5618E8}" type="pres">
      <dgm:prSet presAssocID="{93AFA937-20FA-4DB8-948D-BE473623863A}" presName="childText" presStyleLbl="bgAcc1" presStyleIdx="0" presStyleCnt="2" custLinFactY="-47718" custLinFactNeighborX="4659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F11912A-C25F-4F5C-B083-5736F825F9D8}" type="pres">
      <dgm:prSet presAssocID="{84397621-45AC-47BC-9826-25EBA6071A45}" presName="root" presStyleCnt="0"/>
      <dgm:spPr/>
    </dgm:pt>
    <dgm:pt modelId="{C35AF66B-84A1-4912-AEAC-D4F6F276F5EA}" type="pres">
      <dgm:prSet presAssocID="{84397621-45AC-47BC-9826-25EBA6071A45}" presName="rootComposite" presStyleCnt="0"/>
      <dgm:spPr/>
    </dgm:pt>
    <dgm:pt modelId="{BA739257-50E0-42C4-8D40-167E53C66ABB}" type="pres">
      <dgm:prSet presAssocID="{84397621-45AC-47BC-9826-25EBA6071A45}" presName="rootText" presStyleLbl="node1" presStyleIdx="1" presStyleCnt="2" custScaleX="112534" custScaleY="88079" custLinFactY="-28476" custLinFactNeighborX="-4123" custLinFactNeighborY="-100000"/>
      <dgm:spPr/>
    </dgm:pt>
    <dgm:pt modelId="{9CEB4BA0-7791-4CBA-9982-FF40981B9B11}" type="pres">
      <dgm:prSet presAssocID="{84397621-45AC-47BC-9826-25EBA6071A45}" presName="rootConnector" presStyleLbl="node1" presStyleIdx="1" presStyleCnt="2"/>
      <dgm:spPr/>
    </dgm:pt>
    <dgm:pt modelId="{95B85363-5081-4E48-8025-93B81313F338}" type="pres">
      <dgm:prSet presAssocID="{84397621-45AC-47BC-9826-25EBA6071A45}" presName="childShape" presStyleCnt="0"/>
      <dgm:spPr/>
    </dgm:pt>
    <dgm:pt modelId="{2D837E59-642A-422E-BE15-00E0287D6F2B}" type="pres">
      <dgm:prSet presAssocID="{094896C2-B499-40FF-84EE-C1B662D43382}" presName="Name13" presStyleLbl="parChTrans1D2" presStyleIdx="1" presStyleCnt="2"/>
      <dgm:spPr/>
    </dgm:pt>
    <dgm:pt modelId="{08A17F81-0003-489D-B725-4439FEF819A4}" type="pres">
      <dgm:prSet presAssocID="{609F020D-DF06-4201-902A-F23424CA8EB2}" presName="childText" presStyleLbl="bgAcc1" presStyleIdx="1" presStyleCnt="2" custLinFactY="-39925" custLinFactNeighborX="-4782" custLinFactNeighborY="-100000">
        <dgm:presLayoutVars>
          <dgm:bulletEnabled val="1"/>
        </dgm:presLayoutVars>
      </dgm:prSet>
      <dgm:spPr/>
    </dgm:pt>
  </dgm:ptLst>
  <dgm:cxnLst>
    <dgm:cxn modelId="{BB92803F-49AE-4702-BF5D-3871FBF69205}" srcId="{98E8C9B8-EBD4-4961-B0BE-D7188A4AB30E}" destId="{93AFA937-20FA-4DB8-948D-BE473623863A}" srcOrd="0" destOrd="0" parTransId="{2F62B638-DD55-418F-9AD1-9E24303FE811}" sibTransId="{74D04B85-090E-43F5-BE87-982BB00EB4DA}"/>
    <dgm:cxn modelId="{F91C2463-994F-4BB1-9FEC-2147B8872E86}" srcId="{70403A30-EA61-4E4F-9E04-4E0AA5CDF6C6}" destId="{98E8C9B8-EBD4-4961-B0BE-D7188A4AB30E}" srcOrd="0" destOrd="0" parTransId="{DED9E034-2008-43FD-8B5C-610092FA26B8}" sibTransId="{C19832A0-2841-4FC0-BE73-7EB4E3C05A1C}"/>
    <dgm:cxn modelId="{A842E958-D7F4-495D-A8AF-6131AE9A4E2D}" type="presOf" srcId="{70403A30-EA61-4E4F-9E04-4E0AA5CDF6C6}" destId="{A2E30E1C-EAFE-4C24-BD07-336D3E8C6F0B}" srcOrd="0" destOrd="0" presId="urn:microsoft.com/office/officeart/2005/8/layout/hierarchy3"/>
    <dgm:cxn modelId="{7DDD8081-F91B-40A9-BA87-BC1DC042475D}" type="presOf" srcId="{98E8C9B8-EBD4-4961-B0BE-D7188A4AB30E}" destId="{8524E253-B6A3-44AD-94A2-DBC39457D6A4}" srcOrd="0" destOrd="0" presId="urn:microsoft.com/office/officeart/2005/8/layout/hierarchy3"/>
    <dgm:cxn modelId="{09809587-ECA1-44EC-A72C-65D16B7CD967}" type="presOf" srcId="{609F020D-DF06-4201-902A-F23424CA8EB2}" destId="{08A17F81-0003-489D-B725-4439FEF819A4}" srcOrd="0" destOrd="0" presId="urn:microsoft.com/office/officeart/2005/8/layout/hierarchy3"/>
    <dgm:cxn modelId="{50C2FCA0-2603-4A1E-9DB7-7C3DBC1AA432}" type="presOf" srcId="{98E8C9B8-EBD4-4961-B0BE-D7188A4AB30E}" destId="{C981E2C4-8EF0-480C-AB2D-AB0BF20304C9}" srcOrd="1" destOrd="0" presId="urn:microsoft.com/office/officeart/2005/8/layout/hierarchy3"/>
    <dgm:cxn modelId="{359E6FAF-D576-49C6-B086-31B4642913AC}" type="presOf" srcId="{84397621-45AC-47BC-9826-25EBA6071A45}" destId="{BA739257-50E0-42C4-8D40-167E53C66ABB}" srcOrd="0" destOrd="0" presId="urn:microsoft.com/office/officeart/2005/8/layout/hierarchy3"/>
    <dgm:cxn modelId="{65ABD1AF-592E-40DA-8301-5DD6168E4A91}" type="presOf" srcId="{93AFA937-20FA-4DB8-948D-BE473623863A}" destId="{E8211F44-6782-434E-BDFA-16E76D5618E8}" srcOrd="0" destOrd="0" presId="urn:microsoft.com/office/officeart/2005/8/layout/hierarchy3"/>
    <dgm:cxn modelId="{E7F8CEB9-B040-4A7A-A2FF-FB48B1A26725}" type="presOf" srcId="{094896C2-B499-40FF-84EE-C1B662D43382}" destId="{2D837E59-642A-422E-BE15-00E0287D6F2B}" srcOrd="0" destOrd="0" presId="urn:microsoft.com/office/officeart/2005/8/layout/hierarchy3"/>
    <dgm:cxn modelId="{9C16E6BD-FBE0-4314-8B2E-EE2DA3D571D3}" type="presOf" srcId="{2F62B638-DD55-418F-9AD1-9E24303FE811}" destId="{A9C72197-5038-45BE-B23B-87E3D2688E4D}" srcOrd="0" destOrd="0" presId="urn:microsoft.com/office/officeart/2005/8/layout/hierarchy3"/>
    <dgm:cxn modelId="{0DE4CBC7-D4BA-4E49-8965-5DDF52106629}" type="presOf" srcId="{84397621-45AC-47BC-9826-25EBA6071A45}" destId="{9CEB4BA0-7791-4CBA-9982-FF40981B9B11}" srcOrd="1" destOrd="0" presId="urn:microsoft.com/office/officeart/2005/8/layout/hierarchy3"/>
    <dgm:cxn modelId="{0EA0FDC9-B5A8-465F-B4A2-85B51302F0EC}" srcId="{84397621-45AC-47BC-9826-25EBA6071A45}" destId="{609F020D-DF06-4201-902A-F23424CA8EB2}" srcOrd="0" destOrd="0" parTransId="{094896C2-B499-40FF-84EE-C1B662D43382}" sibTransId="{D10052A6-3918-4CC4-ACC9-3683EC2E91AB}"/>
    <dgm:cxn modelId="{912D90E3-CA58-43EE-96FB-209AB63A8ADD}" srcId="{70403A30-EA61-4E4F-9E04-4E0AA5CDF6C6}" destId="{84397621-45AC-47BC-9826-25EBA6071A45}" srcOrd="1" destOrd="0" parTransId="{F2B81828-9ECB-444E-8B7A-EA48444B23B2}" sibTransId="{E7148796-0792-41E5-8C96-443549EE87F9}"/>
    <dgm:cxn modelId="{AE58FF92-35C4-481C-9FA8-5CC46B3E6B30}" type="presParOf" srcId="{A2E30E1C-EAFE-4C24-BD07-336D3E8C6F0B}" destId="{D158154F-9EA8-479D-983A-37C7A0F82D04}" srcOrd="0" destOrd="0" presId="urn:microsoft.com/office/officeart/2005/8/layout/hierarchy3"/>
    <dgm:cxn modelId="{FF5E78F9-6E2F-412D-A5E1-B6595DE69610}" type="presParOf" srcId="{D158154F-9EA8-479D-983A-37C7A0F82D04}" destId="{C68B9B80-6C64-4AAA-AFB4-6AD9B2F08D8E}" srcOrd="0" destOrd="0" presId="urn:microsoft.com/office/officeart/2005/8/layout/hierarchy3"/>
    <dgm:cxn modelId="{EC81397F-B06A-4E21-978E-62BADEAFDFC4}" type="presParOf" srcId="{C68B9B80-6C64-4AAA-AFB4-6AD9B2F08D8E}" destId="{8524E253-B6A3-44AD-94A2-DBC39457D6A4}" srcOrd="0" destOrd="0" presId="urn:microsoft.com/office/officeart/2005/8/layout/hierarchy3"/>
    <dgm:cxn modelId="{68A0B191-D179-49FD-A115-B7728EEFBB3F}" type="presParOf" srcId="{C68B9B80-6C64-4AAA-AFB4-6AD9B2F08D8E}" destId="{C981E2C4-8EF0-480C-AB2D-AB0BF20304C9}" srcOrd="1" destOrd="0" presId="urn:microsoft.com/office/officeart/2005/8/layout/hierarchy3"/>
    <dgm:cxn modelId="{00FCC896-D136-459B-8125-CC9DEF1C2EAE}" type="presParOf" srcId="{D158154F-9EA8-479D-983A-37C7A0F82D04}" destId="{10465310-DE27-4DC5-AF0B-D15D48F15338}" srcOrd="1" destOrd="0" presId="urn:microsoft.com/office/officeart/2005/8/layout/hierarchy3"/>
    <dgm:cxn modelId="{D1C13507-AB81-433A-A8C4-3C96274409EB}" type="presParOf" srcId="{10465310-DE27-4DC5-AF0B-D15D48F15338}" destId="{A9C72197-5038-45BE-B23B-87E3D2688E4D}" srcOrd="0" destOrd="0" presId="urn:microsoft.com/office/officeart/2005/8/layout/hierarchy3"/>
    <dgm:cxn modelId="{85EC8079-628C-45CC-B927-2227394C46E2}" type="presParOf" srcId="{10465310-DE27-4DC5-AF0B-D15D48F15338}" destId="{E8211F44-6782-434E-BDFA-16E76D5618E8}" srcOrd="1" destOrd="0" presId="urn:microsoft.com/office/officeart/2005/8/layout/hierarchy3"/>
    <dgm:cxn modelId="{19FA4D20-FE9E-4F57-9853-25BFFAEA8178}" type="presParOf" srcId="{A2E30E1C-EAFE-4C24-BD07-336D3E8C6F0B}" destId="{3F11912A-C25F-4F5C-B083-5736F825F9D8}" srcOrd="1" destOrd="0" presId="urn:microsoft.com/office/officeart/2005/8/layout/hierarchy3"/>
    <dgm:cxn modelId="{F33448C5-A220-4A38-96DD-5B598F5D8A95}" type="presParOf" srcId="{3F11912A-C25F-4F5C-B083-5736F825F9D8}" destId="{C35AF66B-84A1-4912-AEAC-D4F6F276F5EA}" srcOrd="0" destOrd="0" presId="urn:microsoft.com/office/officeart/2005/8/layout/hierarchy3"/>
    <dgm:cxn modelId="{FB1E9C39-A64E-4091-9DFC-D25D501645C0}" type="presParOf" srcId="{C35AF66B-84A1-4912-AEAC-D4F6F276F5EA}" destId="{BA739257-50E0-42C4-8D40-167E53C66ABB}" srcOrd="0" destOrd="0" presId="urn:microsoft.com/office/officeart/2005/8/layout/hierarchy3"/>
    <dgm:cxn modelId="{04A13672-3BAA-4561-8195-3100F22082D5}" type="presParOf" srcId="{C35AF66B-84A1-4912-AEAC-D4F6F276F5EA}" destId="{9CEB4BA0-7791-4CBA-9982-FF40981B9B11}" srcOrd="1" destOrd="0" presId="urn:microsoft.com/office/officeart/2005/8/layout/hierarchy3"/>
    <dgm:cxn modelId="{F41DD119-55CA-4805-BEAE-4A49C7B674FA}" type="presParOf" srcId="{3F11912A-C25F-4F5C-B083-5736F825F9D8}" destId="{95B85363-5081-4E48-8025-93B81313F338}" srcOrd="1" destOrd="0" presId="urn:microsoft.com/office/officeart/2005/8/layout/hierarchy3"/>
    <dgm:cxn modelId="{F2424845-5756-4DEF-A683-8B3D19F5F274}" type="presParOf" srcId="{95B85363-5081-4E48-8025-93B81313F338}" destId="{2D837E59-642A-422E-BE15-00E0287D6F2B}" srcOrd="0" destOrd="0" presId="urn:microsoft.com/office/officeart/2005/8/layout/hierarchy3"/>
    <dgm:cxn modelId="{EF415502-AA63-4C58-83B4-DAE10A8F74B4}" type="presParOf" srcId="{95B85363-5081-4E48-8025-93B81313F338}" destId="{08A17F81-0003-489D-B725-4439FEF819A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F67A44-B08D-453A-AF65-9F0D73B4FE2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00210A0-F07F-4103-A5C6-79F35EAF1F18}" type="pres">
      <dgm:prSet presAssocID="{ACF67A44-B08D-453A-AF65-9F0D73B4FE2A}" presName="diagram" presStyleCnt="0">
        <dgm:presLayoutVars>
          <dgm:dir/>
          <dgm:resizeHandles val="exact"/>
        </dgm:presLayoutVars>
      </dgm:prSet>
      <dgm:spPr/>
    </dgm:pt>
  </dgm:ptLst>
  <dgm:cxnLst>
    <dgm:cxn modelId="{95117838-51EB-4CEF-8CE7-7042A2BF8290}" type="presOf" srcId="{ACF67A44-B08D-453A-AF65-9F0D73B4FE2A}" destId="{700210A0-F07F-4103-A5C6-79F35EAF1F1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17126D-FC99-4C85-8B75-B542F1D279D6}" type="doc">
      <dgm:prSet loTypeId="urn:microsoft.com/office/officeart/2005/8/layout/hList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2567F82-BAA8-45B0-B2FD-40309DBFEDDA}">
      <dgm:prSet phldrT="[Tekst]"/>
      <dgm:spPr/>
      <dgm:t>
        <a:bodyPr/>
        <a:lstStyle/>
        <a:p>
          <a:r>
            <a:rPr lang="pl-PL" dirty="0"/>
            <a:t>Edukacja i sport</a:t>
          </a:r>
        </a:p>
      </dgm:t>
    </dgm:pt>
    <dgm:pt modelId="{AB5E9D4A-8B2C-452F-BB73-3886DC01FF58}" type="parTrans" cxnId="{C13DEB55-A511-4C1B-B02A-0B2213865722}">
      <dgm:prSet/>
      <dgm:spPr/>
      <dgm:t>
        <a:bodyPr/>
        <a:lstStyle/>
        <a:p>
          <a:endParaRPr lang="pl-PL"/>
        </a:p>
      </dgm:t>
    </dgm:pt>
    <dgm:pt modelId="{FAB9B59D-2F37-4960-BC4C-E0283BA06A09}" type="sibTrans" cxnId="{C13DEB55-A511-4C1B-B02A-0B2213865722}">
      <dgm:prSet/>
      <dgm:spPr/>
      <dgm:t>
        <a:bodyPr/>
        <a:lstStyle/>
        <a:p>
          <a:endParaRPr lang="pl-PL"/>
        </a:p>
      </dgm:t>
    </dgm:pt>
    <dgm:pt modelId="{37FAE739-7C74-4818-AF73-3EBE072B2FA9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pl-PL" b="1" dirty="0">
              <a:solidFill>
                <a:schemeClr val="tx1"/>
              </a:solidFill>
            </a:rPr>
            <a:t>64 mln zł </a:t>
          </a:r>
          <a:r>
            <a:rPr lang="pl-PL" dirty="0"/>
            <a:t>- Przebudowa i rozbudowa budynku wraz z zagospodarowaniem terenu na potrzeby </a:t>
          </a:r>
          <a:r>
            <a:rPr lang="pl-PL" dirty="0" err="1"/>
            <a:t>CKZiU</a:t>
          </a:r>
          <a:r>
            <a:rPr lang="pl-PL" dirty="0"/>
            <a:t> ul. Kelles-Krauza 3 w Radomiu</a:t>
          </a:r>
        </a:p>
      </dgm:t>
    </dgm:pt>
    <dgm:pt modelId="{7CE101D4-B17C-46DB-A0E9-EC26CCF54262}" type="parTrans" cxnId="{4676B7F9-33A1-40F1-B7CE-83CFAEC2FE14}">
      <dgm:prSet/>
      <dgm:spPr/>
      <dgm:t>
        <a:bodyPr/>
        <a:lstStyle/>
        <a:p>
          <a:endParaRPr lang="pl-PL"/>
        </a:p>
      </dgm:t>
    </dgm:pt>
    <dgm:pt modelId="{C75A8775-9E6A-4A62-9984-BD05CD9FEBFF}" type="sibTrans" cxnId="{4676B7F9-33A1-40F1-B7CE-83CFAEC2FE14}">
      <dgm:prSet/>
      <dgm:spPr/>
      <dgm:t>
        <a:bodyPr/>
        <a:lstStyle/>
        <a:p>
          <a:endParaRPr lang="pl-PL"/>
        </a:p>
      </dgm:t>
    </dgm:pt>
    <dgm:pt modelId="{E0B9A64D-E5C4-4899-8FED-0D194DD0F390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pl-PL" sz="2700" b="1">
              <a:solidFill>
                <a:schemeClr val="tx1"/>
              </a:solidFill>
            </a:rPr>
            <a:t>431 </a:t>
          </a:r>
          <a:r>
            <a:rPr lang="pl-PL" sz="2700" b="1" dirty="0">
              <a:solidFill>
                <a:schemeClr val="tx1"/>
              </a:solidFill>
            </a:rPr>
            <a:t>mln zł </a:t>
          </a:r>
          <a:r>
            <a:rPr lang="pl-PL" sz="2700" dirty="0"/>
            <a:t>- Wydatki dotyczące eksploatacji sieci Internet dla Mazowsza</a:t>
          </a:r>
        </a:p>
      </dgm:t>
    </dgm:pt>
    <dgm:pt modelId="{C61E0789-80CA-4C67-A218-FC743B733701}" type="parTrans" cxnId="{720D699B-42F1-47BE-B153-9A7006FFD749}">
      <dgm:prSet/>
      <dgm:spPr/>
      <dgm:t>
        <a:bodyPr/>
        <a:lstStyle/>
        <a:p>
          <a:endParaRPr lang="pl-PL"/>
        </a:p>
      </dgm:t>
    </dgm:pt>
    <dgm:pt modelId="{7C6B9C3B-312A-4A7A-8132-E04DDF326302}" type="sibTrans" cxnId="{720D699B-42F1-47BE-B153-9A7006FFD749}">
      <dgm:prSet/>
      <dgm:spPr/>
      <dgm:t>
        <a:bodyPr/>
        <a:lstStyle/>
        <a:p>
          <a:endParaRPr lang="pl-PL"/>
        </a:p>
      </dgm:t>
    </dgm:pt>
    <dgm:pt modelId="{8AFB8DC3-9734-4754-8759-BBF2E0DA89EC}">
      <dgm:prSet phldrT="[Tekst]"/>
      <dgm:spPr/>
      <dgm:t>
        <a:bodyPr/>
        <a:lstStyle/>
        <a:p>
          <a:r>
            <a:rPr lang="pl-PL" dirty="0"/>
            <a:t>Ochrona środowiska</a:t>
          </a:r>
        </a:p>
      </dgm:t>
    </dgm:pt>
    <dgm:pt modelId="{43E224C7-7555-4E62-AA07-0A1B91619A78}" type="parTrans" cxnId="{84DBFFA5-0072-425D-AE85-04A741CED596}">
      <dgm:prSet/>
      <dgm:spPr/>
      <dgm:t>
        <a:bodyPr/>
        <a:lstStyle/>
        <a:p>
          <a:endParaRPr lang="pl-PL"/>
        </a:p>
      </dgm:t>
    </dgm:pt>
    <dgm:pt modelId="{1A4253F1-215C-45BD-897E-688FE38471AE}" type="sibTrans" cxnId="{84DBFFA5-0072-425D-AE85-04A741CED596}">
      <dgm:prSet/>
      <dgm:spPr/>
      <dgm:t>
        <a:bodyPr/>
        <a:lstStyle/>
        <a:p>
          <a:endParaRPr lang="pl-PL"/>
        </a:p>
      </dgm:t>
    </dgm:pt>
    <dgm:pt modelId="{B056DF9E-BB78-46E8-BEA8-26544B86990C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pl-PL" sz="2300" b="1" dirty="0">
              <a:solidFill>
                <a:schemeClr val="tx1"/>
              </a:solidFill>
            </a:rPr>
            <a:t>105 mln zł </a:t>
          </a:r>
          <a:r>
            <a:rPr lang="pl-PL" sz="2300" dirty="0"/>
            <a:t>- Wykonanie zastępcze – usunięcie odpadów LOVEKO </a:t>
          </a:r>
          <a:br>
            <a:rPr lang="pl-PL" sz="2300" dirty="0"/>
          </a:br>
          <a:r>
            <a:rPr lang="pl-PL" sz="2300" dirty="0"/>
            <a:t>Sp. z o.o.</a:t>
          </a:r>
        </a:p>
      </dgm:t>
    </dgm:pt>
    <dgm:pt modelId="{AF5E152C-D115-497A-8C4C-1B75085EFF9B}" type="parTrans" cxnId="{C64C1414-9EF6-425C-B8B5-5BCC31599335}">
      <dgm:prSet/>
      <dgm:spPr/>
      <dgm:t>
        <a:bodyPr/>
        <a:lstStyle/>
        <a:p>
          <a:endParaRPr lang="pl-PL"/>
        </a:p>
      </dgm:t>
    </dgm:pt>
    <dgm:pt modelId="{56A72C8E-2CD9-4B85-8B39-94A2B0640E1F}" type="sibTrans" cxnId="{C64C1414-9EF6-425C-B8B5-5BCC31599335}">
      <dgm:prSet/>
      <dgm:spPr/>
      <dgm:t>
        <a:bodyPr/>
        <a:lstStyle/>
        <a:p>
          <a:endParaRPr lang="pl-PL"/>
        </a:p>
      </dgm:t>
    </dgm:pt>
    <dgm:pt modelId="{D7EFF043-BC01-4108-B590-BEAF3750CEA2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l-PL" sz="2300" b="1" dirty="0">
              <a:solidFill>
                <a:schemeClr val="tx1"/>
              </a:solidFill>
            </a:rPr>
            <a:t>29 mln zł </a:t>
          </a:r>
          <a:r>
            <a:rPr lang="pl-PL" sz="2300" dirty="0"/>
            <a:t>- Mazowsze bez smogu FEM 2021-2027</a:t>
          </a:r>
        </a:p>
      </dgm:t>
    </dgm:pt>
    <dgm:pt modelId="{F2D1165E-8F89-4E98-9F54-ECECD8E1347F}" type="parTrans" cxnId="{3E6B9E78-96B9-4FDF-A74D-7DAF124E8157}">
      <dgm:prSet/>
      <dgm:spPr/>
      <dgm:t>
        <a:bodyPr/>
        <a:lstStyle/>
        <a:p>
          <a:endParaRPr lang="pl-PL"/>
        </a:p>
      </dgm:t>
    </dgm:pt>
    <dgm:pt modelId="{A174482E-94C3-455F-B9F3-0DA49BE4F54B}" type="sibTrans" cxnId="{3E6B9E78-96B9-4FDF-A74D-7DAF124E8157}">
      <dgm:prSet/>
      <dgm:spPr/>
      <dgm:t>
        <a:bodyPr/>
        <a:lstStyle/>
        <a:p>
          <a:endParaRPr lang="pl-PL"/>
        </a:p>
      </dgm:t>
    </dgm:pt>
    <dgm:pt modelId="{3B20C2DC-D5D9-4BFC-8921-CCA731F270A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l-PL" b="1" dirty="0">
              <a:solidFill>
                <a:schemeClr val="tx1"/>
              </a:solidFill>
            </a:rPr>
            <a:t>14 mln zł </a:t>
          </a:r>
          <a:r>
            <a:rPr lang="pl-PL" dirty="0"/>
            <a:t>- Dobudowa budynku dydaktycznego -  SOSW dla Dzieci Niesłyszących w Radomiu</a:t>
          </a:r>
        </a:p>
      </dgm:t>
    </dgm:pt>
    <dgm:pt modelId="{C561DDB2-8FA0-4A3A-A9E7-AF9D6689E18C}" type="parTrans" cxnId="{DA04FB27-E20C-439B-949B-B8F0BB19DC09}">
      <dgm:prSet/>
      <dgm:spPr/>
      <dgm:t>
        <a:bodyPr/>
        <a:lstStyle/>
        <a:p>
          <a:endParaRPr lang="pl-PL"/>
        </a:p>
      </dgm:t>
    </dgm:pt>
    <dgm:pt modelId="{FD5A1655-C30A-4470-8CD8-6A5CFE2A7BE1}" type="sibTrans" cxnId="{DA04FB27-E20C-439B-949B-B8F0BB19DC09}">
      <dgm:prSet/>
      <dgm:spPr/>
      <dgm:t>
        <a:bodyPr/>
        <a:lstStyle/>
        <a:p>
          <a:endParaRPr lang="pl-PL"/>
        </a:p>
      </dgm:t>
    </dgm:pt>
    <dgm:pt modelId="{6B8F2E57-7804-4630-87B1-43259E439517}">
      <dgm:prSet phldrT="[Tekst]"/>
      <dgm:spPr/>
      <dgm:t>
        <a:bodyPr/>
        <a:lstStyle/>
        <a:p>
          <a:r>
            <a:rPr lang="pl-PL" dirty="0"/>
            <a:t>Rozwój regionalny</a:t>
          </a:r>
        </a:p>
      </dgm:t>
    </dgm:pt>
    <dgm:pt modelId="{244E1562-479B-4568-B415-1129A179D24B}" type="sibTrans" cxnId="{28876729-4CF6-4998-B539-E30FC7A92290}">
      <dgm:prSet/>
      <dgm:spPr/>
      <dgm:t>
        <a:bodyPr/>
        <a:lstStyle/>
        <a:p>
          <a:endParaRPr lang="pl-PL"/>
        </a:p>
      </dgm:t>
    </dgm:pt>
    <dgm:pt modelId="{3A105623-8A23-44A8-A62E-6A0737AF4C35}" type="parTrans" cxnId="{28876729-4CF6-4998-B539-E30FC7A92290}">
      <dgm:prSet/>
      <dgm:spPr/>
      <dgm:t>
        <a:bodyPr/>
        <a:lstStyle/>
        <a:p>
          <a:endParaRPr lang="pl-PL"/>
        </a:p>
      </dgm:t>
    </dgm:pt>
    <dgm:pt modelId="{2A0D8449-6923-409B-BA6D-C3AA537F1C0F}">
      <dgm:prSet custT="1"/>
      <dgm:spPr/>
      <dgm:t>
        <a:bodyPr/>
        <a:lstStyle/>
        <a:p>
          <a:pPr>
            <a:spcAft>
              <a:spcPts val="1200"/>
            </a:spcAft>
          </a:pPr>
          <a:r>
            <a:rPr lang="pl-PL" sz="2700" b="1" dirty="0">
              <a:solidFill>
                <a:schemeClr val="tx1"/>
              </a:solidFill>
            </a:rPr>
            <a:t>157 mln zł </a:t>
          </a:r>
          <a:r>
            <a:rPr lang="pl-PL" sz="2700" dirty="0"/>
            <a:t>- Pomoc Techniczna FEM dla MJWPU na lata 2024-2026 </a:t>
          </a:r>
          <a:r>
            <a:rPr lang="pl-PL" sz="2500" dirty="0"/>
            <a:t>w zakresie przygotowania, wdrażania, monitorowania i kontroli </a:t>
          </a:r>
        </a:p>
      </dgm:t>
    </dgm:pt>
    <dgm:pt modelId="{89986A54-F765-447D-BEDF-9BA11EA950CE}" type="parTrans" cxnId="{214AA6B5-F678-45CC-B18F-8017DA603A63}">
      <dgm:prSet/>
      <dgm:spPr/>
      <dgm:t>
        <a:bodyPr/>
        <a:lstStyle/>
        <a:p>
          <a:endParaRPr lang="pl-PL"/>
        </a:p>
      </dgm:t>
    </dgm:pt>
    <dgm:pt modelId="{B45D1527-81D9-4EEA-B0B5-168E3B863755}" type="sibTrans" cxnId="{214AA6B5-F678-45CC-B18F-8017DA603A63}">
      <dgm:prSet/>
      <dgm:spPr/>
      <dgm:t>
        <a:bodyPr/>
        <a:lstStyle/>
        <a:p>
          <a:endParaRPr lang="pl-PL"/>
        </a:p>
      </dgm:t>
    </dgm:pt>
    <dgm:pt modelId="{81A588D7-9527-47F9-B4FA-A629CF2A8853}">
      <dgm:prSet custT="1"/>
      <dgm:spPr/>
      <dgm:t>
        <a:bodyPr/>
        <a:lstStyle/>
        <a:p>
          <a:pPr>
            <a:spcAft>
              <a:spcPct val="15000"/>
            </a:spcAft>
          </a:pPr>
          <a:endParaRPr lang="pl-PL" sz="2300" dirty="0"/>
        </a:p>
      </dgm:t>
    </dgm:pt>
    <dgm:pt modelId="{0142FFD1-0663-45ED-8864-EEEF495542EF}" type="parTrans" cxnId="{A1C25A47-3D5C-46D1-9CDA-723309CBF594}">
      <dgm:prSet/>
      <dgm:spPr/>
      <dgm:t>
        <a:bodyPr/>
        <a:lstStyle/>
        <a:p>
          <a:endParaRPr lang="pl-PL"/>
        </a:p>
      </dgm:t>
    </dgm:pt>
    <dgm:pt modelId="{5F968D90-9ED0-4D22-BCA0-4F15F21C48E2}" type="sibTrans" cxnId="{A1C25A47-3D5C-46D1-9CDA-723309CBF594}">
      <dgm:prSet/>
      <dgm:spPr/>
      <dgm:t>
        <a:bodyPr/>
        <a:lstStyle/>
        <a:p>
          <a:endParaRPr lang="pl-PL"/>
        </a:p>
      </dgm:t>
    </dgm:pt>
    <dgm:pt modelId="{5FF4A523-75F7-482F-AF38-FA72B35F3233}" type="pres">
      <dgm:prSet presAssocID="{1017126D-FC99-4C85-8B75-B542F1D279D6}" presName="linearFlow" presStyleCnt="0">
        <dgm:presLayoutVars>
          <dgm:dir/>
          <dgm:animLvl val="lvl"/>
          <dgm:resizeHandles/>
        </dgm:presLayoutVars>
      </dgm:prSet>
      <dgm:spPr/>
    </dgm:pt>
    <dgm:pt modelId="{96C7AA83-1511-4722-9D1B-CAC23625303C}" type="pres">
      <dgm:prSet presAssocID="{62567F82-BAA8-45B0-B2FD-40309DBFEDDA}" presName="compositeNode" presStyleCnt="0">
        <dgm:presLayoutVars>
          <dgm:bulletEnabled val="1"/>
        </dgm:presLayoutVars>
      </dgm:prSet>
      <dgm:spPr/>
    </dgm:pt>
    <dgm:pt modelId="{F03A807E-6258-4725-9335-BC391EECFD55}" type="pres">
      <dgm:prSet presAssocID="{62567F82-BAA8-45B0-B2FD-40309DBFEDDA}" presName="image" presStyleLbl="fgImgPlace1" presStyleIdx="0" presStyleCnt="3" custScaleX="81671" custScaleY="64376" custLinFactNeighborX="-4017" custLinFactNeighborY="-119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13AED9F-4759-4FE2-8A01-91C6BEB6B489}" type="pres">
      <dgm:prSet presAssocID="{62567F82-BAA8-45B0-B2FD-40309DBFEDDA}" presName="childNode" presStyleLbl="node1" presStyleIdx="0" presStyleCnt="3">
        <dgm:presLayoutVars>
          <dgm:bulletEnabled val="1"/>
        </dgm:presLayoutVars>
      </dgm:prSet>
      <dgm:spPr/>
    </dgm:pt>
    <dgm:pt modelId="{EC2ED23A-1CE3-49EF-808F-605ACB38144E}" type="pres">
      <dgm:prSet presAssocID="{62567F82-BAA8-45B0-B2FD-40309DBFEDDA}" presName="parentNode" presStyleLbl="revTx" presStyleIdx="0" presStyleCnt="3" custScaleY="90052">
        <dgm:presLayoutVars>
          <dgm:chMax val="0"/>
          <dgm:bulletEnabled val="1"/>
        </dgm:presLayoutVars>
      </dgm:prSet>
      <dgm:spPr/>
    </dgm:pt>
    <dgm:pt modelId="{8C83B2E7-A632-495B-BDC0-CA6521A9635A}" type="pres">
      <dgm:prSet presAssocID="{FAB9B59D-2F37-4960-BC4C-E0283BA06A09}" presName="sibTrans" presStyleCnt="0"/>
      <dgm:spPr/>
    </dgm:pt>
    <dgm:pt modelId="{71ABEB3A-4FE1-426E-9E07-AC8D86533A5C}" type="pres">
      <dgm:prSet presAssocID="{6B8F2E57-7804-4630-87B1-43259E439517}" presName="compositeNode" presStyleCnt="0">
        <dgm:presLayoutVars>
          <dgm:bulletEnabled val="1"/>
        </dgm:presLayoutVars>
      </dgm:prSet>
      <dgm:spPr/>
    </dgm:pt>
    <dgm:pt modelId="{77A70404-3EE3-4994-B004-BEEBB8F40E8D}" type="pres">
      <dgm:prSet presAssocID="{6B8F2E57-7804-4630-87B1-43259E439517}" presName="image" presStyleLbl="fgImgPlace1" presStyleIdx="1" presStyleCnt="3" custScaleX="90457" custScaleY="5766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C9FBD137-F58B-46F6-B99E-F4B98C6165A4}" type="pres">
      <dgm:prSet presAssocID="{6B8F2E57-7804-4630-87B1-43259E439517}" presName="childNode" presStyleLbl="node1" presStyleIdx="1" presStyleCnt="3">
        <dgm:presLayoutVars>
          <dgm:bulletEnabled val="1"/>
        </dgm:presLayoutVars>
      </dgm:prSet>
      <dgm:spPr/>
    </dgm:pt>
    <dgm:pt modelId="{6DE9667F-08A1-447F-9FF3-ECF8A2CB84A3}" type="pres">
      <dgm:prSet presAssocID="{6B8F2E57-7804-4630-87B1-43259E439517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3393D948-FA8F-4CB9-9382-08600F9AD416}" type="pres">
      <dgm:prSet presAssocID="{244E1562-479B-4568-B415-1129A179D24B}" presName="sibTrans" presStyleCnt="0"/>
      <dgm:spPr/>
    </dgm:pt>
    <dgm:pt modelId="{08918D68-31CC-4BE7-A4DE-B95D2398CAE0}" type="pres">
      <dgm:prSet presAssocID="{8AFB8DC3-9734-4754-8759-BBF2E0DA89EC}" presName="compositeNode" presStyleCnt="0">
        <dgm:presLayoutVars>
          <dgm:bulletEnabled val="1"/>
        </dgm:presLayoutVars>
      </dgm:prSet>
      <dgm:spPr/>
    </dgm:pt>
    <dgm:pt modelId="{1FFC4AF1-05B8-47BC-B256-0FE88B91598A}" type="pres">
      <dgm:prSet presAssocID="{8AFB8DC3-9734-4754-8759-BBF2E0DA89EC}" presName="image" presStyleLbl="fgImgPlace1" presStyleIdx="2" presStyleCnt="3" custScaleX="89046" custScaleY="66744"/>
      <dgm:spPr>
        <a:blipFill>
          <a:blip xmlns:r="http://schemas.openxmlformats.org/officeDocument/2006/relationships" r:embed="rId3"/>
          <a:srcRect/>
          <a:stretch>
            <a:fillRect l="-7000" r="-7000"/>
          </a:stretch>
        </a:blipFill>
      </dgm:spPr>
    </dgm:pt>
    <dgm:pt modelId="{46FF2EFE-36EE-4AF5-AD7D-5025A56CABD0}" type="pres">
      <dgm:prSet presAssocID="{8AFB8DC3-9734-4754-8759-BBF2E0DA89EC}" presName="childNode" presStyleLbl="node1" presStyleIdx="2" presStyleCnt="3" custLinFactNeighborX="-1503" custLinFactNeighborY="-1670">
        <dgm:presLayoutVars>
          <dgm:bulletEnabled val="1"/>
        </dgm:presLayoutVars>
      </dgm:prSet>
      <dgm:spPr/>
    </dgm:pt>
    <dgm:pt modelId="{C66470CB-9636-4AE6-A588-CB5E3DEDCD20}" type="pres">
      <dgm:prSet presAssocID="{8AFB8DC3-9734-4754-8759-BBF2E0DA89E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C3003C0F-AF8B-4731-AD95-A10DFC46EE7E}" type="presOf" srcId="{D7EFF043-BC01-4108-B590-BEAF3750CEA2}" destId="{46FF2EFE-36EE-4AF5-AD7D-5025A56CABD0}" srcOrd="0" destOrd="1" presId="urn:microsoft.com/office/officeart/2005/8/layout/hList2"/>
    <dgm:cxn modelId="{C64C1414-9EF6-425C-B8B5-5BCC31599335}" srcId="{8AFB8DC3-9734-4754-8759-BBF2E0DA89EC}" destId="{B056DF9E-BB78-46E8-BEA8-26544B86990C}" srcOrd="0" destOrd="0" parTransId="{AF5E152C-D115-497A-8C4C-1B75085EFF9B}" sibTransId="{56A72C8E-2CD9-4B85-8B39-94A2B0640E1F}"/>
    <dgm:cxn modelId="{353CF317-EB45-420B-A667-C4C28031E799}" type="presOf" srcId="{E0B9A64D-E5C4-4899-8FED-0D194DD0F390}" destId="{C9FBD137-F58B-46F6-B99E-F4B98C6165A4}" srcOrd="0" destOrd="0" presId="urn:microsoft.com/office/officeart/2005/8/layout/hList2"/>
    <dgm:cxn modelId="{2A785F25-D00E-4B1D-85B4-76303ED2A301}" type="presOf" srcId="{6B8F2E57-7804-4630-87B1-43259E439517}" destId="{6DE9667F-08A1-447F-9FF3-ECF8A2CB84A3}" srcOrd="0" destOrd="0" presId="urn:microsoft.com/office/officeart/2005/8/layout/hList2"/>
    <dgm:cxn modelId="{DA04FB27-E20C-439B-949B-B8F0BB19DC09}" srcId="{62567F82-BAA8-45B0-B2FD-40309DBFEDDA}" destId="{3B20C2DC-D5D9-4BFC-8921-CCA731F270AF}" srcOrd="1" destOrd="0" parTransId="{C561DDB2-8FA0-4A3A-A9E7-AF9D6689E18C}" sibTransId="{FD5A1655-C30A-4470-8CD8-6A5CFE2A7BE1}"/>
    <dgm:cxn modelId="{28876729-4CF6-4998-B539-E30FC7A92290}" srcId="{1017126D-FC99-4C85-8B75-B542F1D279D6}" destId="{6B8F2E57-7804-4630-87B1-43259E439517}" srcOrd="1" destOrd="0" parTransId="{3A105623-8A23-44A8-A62E-6A0737AF4C35}" sibTransId="{244E1562-479B-4568-B415-1129A179D24B}"/>
    <dgm:cxn modelId="{A1C25A47-3D5C-46D1-9CDA-723309CBF594}" srcId="{8AFB8DC3-9734-4754-8759-BBF2E0DA89EC}" destId="{81A588D7-9527-47F9-B4FA-A629CF2A8853}" srcOrd="2" destOrd="0" parTransId="{0142FFD1-0663-45ED-8864-EEEF495542EF}" sibTransId="{5F968D90-9ED0-4D22-BCA0-4F15F21C48E2}"/>
    <dgm:cxn modelId="{C13DEB55-A511-4C1B-B02A-0B2213865722}" srcId="{1017126D-FC99-4C85-8B75-B542F1D279D6}" destId="{62567F82-BAA8-45B0-B2FD-40309DBFEDDA}" srcOrd="0" destOrd="0" parTransId="{AB5E9D4A-8B2C-452F-BB73-3886DC01FF58}" sibTransId="{FAB9B59D-2F37-4960-BC4C-E0283BA06A09}"/>
    <dgm:cxn modelId="{D4290257-8320-423C-A7C8-96420CDC0E21}" type="presOf" srcId="{81A588D7-9527-47F9-B4FA-A629CF2A8853}" destId="{46FF2EFE-36EE-4AF5-AD7D-5025A56CABD0}" srcOrd="0" destOrd="2" presId="urn:microsoft.com/office/officeart/2005/8/layout/hList2"/>
    <dgm:cxn modelId="{3E6B9E78-96B9-4FDF-A74D-7DAF124E8157}" srcId="{8AFB8DC3-9734-4754-8759-BBF2E0DA89EC}" destId="{D7EFF043-BC01-4108-B590-BEAF3750CEA2}" srcOrd="1" destOrd="0" parTransId="{F2D1165E-8F89-4E98-9F54-ECECD8E1347F}" sibTransId="{A174482E-94C3-455F-B9F3-0DA49BE4F54B}"/>
    <dgm:cxn modelId="{4D719F86-E1CD-487C-A0F1-5D0A246D7F85}" type="presOf" srcId="{2A0D8449-6923-409B-BA6D-C3AA537F1C0F}" destId="{C9FBD137-F58B-46F6-B99E-F4B98C6165A4}" srcOrd="0" destOrd="1" presId="urn:microsoft.com/office/officeart/2005/8/layout/hList2"/>
    <dgm:cxn modelId="{F9713A9A-8476-4DB9-898C-07EC420076B3}" type="presOf" srcId="{8AFB8DC3-9734-4754-8759-BBF2E0DA89EC}" destId="{C66470CB-9636-4AE6-A588-CB5E3DEDCD20}" srcOrd="0" destOrd="0" presId="urn:microsoft.com/office/officeart/2005/8/layout/hList2"/>
    <dgm:cxn modelId="{720D699B-42F1-47BE-B153-9A7006FFD749}" srcId="{6B8F2E57-7804-4630-87B1-43259E439517}" destId="{E0B9A64D-E5C4-4899-8FED-0D194DD0F390}" srcOrd="0" destOrd="0" parTransId="{C61E0789-80CA-4C67-A218-FC743B733701}" sibTransId="{7C6B9C3B-312A-4A7A-8132-E04DDF326302}"/>
    <dgm:cxn modelId="{84DBFFA5-0072-425D-AE85-04A741CED596}" srcId="{1017126D-FC99-4C85-8B75-B542F1D279D6}" destId="{8AFB8DC3-9734-4754-8759-BBF2E0DA89EC}" srcOrd="2" destOrd="0" parTransId="{43E224C7-7555-4E62-AA07-0A1B91619A78}" sibTransId="{1A4253F1-215C-45BD-897E-688FE38471AE}"/>
    <dgm:cxn modelId="{09C508B1-9697-4B3A-8C8E-7493DF40D27A}" type="presOf" srcId="{37FAE739-7C74-4818-AF73-3EBE072B2FA9}" destId="{513AED9F-4759-4FE2-8A01-91C6BEB6B489}" srcOrd="0" destOrd="0" presId="urn:microsoft.com/office/officeart/2005/8/layout/hList2"/>
    <dgm:cxn modelId="{214AA6B5-F678-45CC-B18F-8017DA603A63}" srcId="{6B8F2E57-7804-4630-87B1-43259E439517}" destId="{2A0D8449-6923-409B-BA6D-C3AA537F1C0F}" srcOrd="1" destOrd="0" parTransId="{89986A54-F765-447D-BEDF-9BA11EA950CE}" sibTransId="{B45D1527-81D9-4EEA-B0B5-168E3B863755}"/>
    <dgm:cxn modelId="{484A6FB8-7B34-4525-A86C-BDFEFCB4EA08}" type="presOf" srcId="{3B20C2DC-D5D9-4BFC-8921-CCA731F270AF}" destId="{513AED9F-4759-4FE2-8A01-91C6BEB6B489}" srcOrd="0" destOrd="1" presId="urn:microsoft.com/office/officeart/2005/8/layout/hList2"/>
    <dgm:cxn modelId="{6EB5FECE-0C70-4C41-934E-7C7D60E1EA45}" type="presOf" srcId="{1017126D-FC99-4C85-8B75-B542F1D279D6}" destId="{5FF4A523-75F7-482F-AF38-FA72B35F3233}" srcOrd="0" destOrd="0" presId="urn:microsoft.com/office/officeart/2005/8/layout/hList2"/>
    <dgm:cxn modelId="{C073BFD5-4F7D-4E57-AA13-C2D1609CDC7C}" type="presOf" srcId="{62567F82-BAA8-45B0-B2FD-40309DBFEDDA}" destId="{EC2ED23A-1CE3-49EF-808F-605ACB38144E}" srcOrd="0" destOrd="0" presId="urn:microsoft.com/office/officeart/2005/8/layout/hList2"/>
    <dgm:cxn modelId="{2E1FCADF-B480-4958-8BB4-129BD7C7E036}" type="presOf" srcId="{B056DF9E-BB78-46E8-BEA8-26544B86990C}" destId="{46FF2EFE-36EE-4AF5-AD7D-5025A56CABD0}" srcOrd="0" destOrd="0" presId="urn:microsoft.com/office/officeart/2005/8/layout/hList2"/>
    <dgm:cxn modelId="{4676B7F9-33A1-40F1-B7CE-83CFAEC2FE14}" srcId="{62567F82-BAA8-45B0-B2FD-40309DBFEDDA}" destId="{37FAE739-7C74-4818-AF73-3EBE072B2FA9}" srcOrd="0" destOrd="0" parTransId="{7CE101D4-B17C-46DB-A0E9-EC26CCF54262}" sibTransId="{C75A8775-9E6A-4A62-9984-BD05CD9FEBFF}"/>
    <dgm:cxn modelId="{E1D8B81B-BBD8-43CE-A7A7-21141891D3F8}" type="presParOf" srcId="{5FF4A523-75F7-482F-AF38-FA72B35F3233}" destId="{96C7AA83-1511-4722-9D1B-CAC23625303C}" srcOrd="0" destOrd="0" presId="urn:microsoft.com/office/officeart/2005/8/layout/hList2"/>
    <dgm:cxn modelId="{8191F333-BE94-4C44-B6F8-0A664A5F9085}" type="presParOf" srcId="{96C7AA83-1511-4722-9D1B-CAC23625303C}" destId="{F03A807E-6258-4725-9335-BC391EECFD55}" srcOrd="0" destOrd="0" presId="urn:microsoft.com/office/officeart/2005/8/layout/hList2"/>
    <dgm:cxn modelId="{A478BBCB-BCEE-40DE-ACCC-042BB38813FB}" type="presParOf" srcId="{96C7AA83-1511-4722-9D1B-CAC23625303C}" destId="{513AED9F-4759-4FE2-8A01-91C6BEB6B489}" srcOrd="1" destOrd="0" presId="urn:microsoft.com/office/officeart/2005/8/layout/hList2"/>
    <dgm:cxn modelId="{F3B90CAE-E545-4CF4-AB01-DA63F6627D81}" type="presParOf" srcId="{96C7AA83-1511-4722-9D1B-CAC23625303C}" destId="{EC2ED23A-1CE3-49EF-808F-605ACB38144E}" srcOrd="2" destOrd="0" presId="urn:microsoft.com/office/officeart/2005/8/layout/hList2"/>
    <dgm:cxn modelId="{8BA46D99-18DB-4DD6-B278-3EA109D4C95D}" type="presParOf" srcId="{5FF4A523-75F7-482F-AF38-FA72B35F3233}" destId="{8C83B2E7-A632-495B-BDC0-CA6521A9635A}" srcOrd="1" destOrd="0" presId="urn:microsoft.com/office/officeart/2005/8/layout/hList2"/>
    <dgm:cxn modelId="{8990C9EA-888D-493B-898F-C6B0F35DCAB9}" type="presParOf" srcId="{5FF4A523-75F7-482F-AF38-FA72B35F3233}" destId="{71ABEB3A-4FE1-426E-9E07-AC8D86533A5C}" srcOrd="2" destOrd="0" presId="urn:microsoft.com/office/officeart/2005/8/layout/hList2"/>
    <dgm:cxn modelId="{B150FC68-D20E-4374-B57F-5C015DF3281D}" type="presParOf" srcId="{71ABEB3A-4FE1-426E-9E07-AC8D86533A5C}" destId="{77A70404-3EE3-4994-B004-BEEBB8F40E8D}" srcOrd="0" destOrd="0" presId="urn:microsoft.com/office/officeart/2005/8/layout/hList2"/>
    <dgm:cxn modelId="{89532D54-DAE6-4498-AB73-8C5AF1930726}" type="presParOf" srcId="{71ABEB3A-4FE1-426E-9E07-AC8D86533A5C}" destId="{C9FBD137-F58B-46F6-B99E-F4B98C6165A4}" srcOrd="1" destOrd="0" presId="urn:microsoft.com/office/officeart/2005/8/layout/hList2"/>
    <dgm:cxn modelId="{A67B8A63-3E00-46AB-9136-AFF4F3A5A54F}" type="presParOf" srcId="{71ABEB3A-4FE1-426E-9E07-AC8D86533A5C}" destId="{6DE9667F-08A1-447F-9FF3-ECF8A2CB84A3}" srcOrd="2" destOrd="0" presId="urn:microsoft.com/office/officeart/2005/8/layout/hList2"/>
    <dgm:cxn modelId="{48C69D5A-E622-4261-BA50-CB98604DA4D9}" type="presParOf" srcId="{5FF4A523-75F7-482F-AF38-FA72B35F3233}" destId="{3393D948-FA8F-4CB9-9382-08600F9AD416}" srcOrd="3" destOrd="0" presId="urn:microsoft.com/office/officeart/2005/8/layout/hList2"/>
    <dgm:cxn modelId="{37E526ED-0650-4F21-930F-0B00806CF7DB}" type="presParOf" srcId="{5FF4A523-75F7-482F-AF38-FA72B35F3233}" destId="{08918D68-31CC-4BE7-A4DE-B95D2398CAE0}" srcOrd="4" destOrd="0" presId="urn:microsoft.com/office/officeart/2005/8/layout/hList2"/>
    <dgm:cxn modelId="{5BF4CBA7-6B8C-43AC-9C5C-777DDB27A2D7}" type="presParOf" srcId="{08918D68-31CC-4BE7-A4DE-B95D2398CAE0}" destId="{1FFC4AF1-05B8-47BC-B256-0FE88B91598A}" srcOrd="0" destOrd="0" presId="urn:microsoft.com/office/officeart/2005/8/layout/hList2"/>
    <dgm:cxn modelId="{AA978AB9-BDEA-4975-AD9A-BA90B95A9B72}" type="presParOf" srcId="{08918D68-31CC-4BE7-A4DE-B95D2398CAE0}" destId="{46FF2EFE-36EE-4AF5-AD7D-5025A56CABD0}" srcOrd="1" destOrd="0" presId="urn:microsoft.com/office/officeart/2005/8/layout/hList2"/>
    <dgm:cxn modelId="{1F2461CC-9170-469E-A199-A5DF6016422D}" type="presParOf" srcId="{08918D68-31CC-4BE7-A4DE-B95D2398CAE0}" destId="{C66470CB-9636-4AE6-A588-CB5E3DEDCD2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17126D-FC99-4C85-8B75-B542F1D279D6}" type="doc">
      <dgm:prSet loTypeId="urn:microsoft.com/office/officeart/2005/8/layout/hList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2567F82-BAA8-45B0-B2FD-40309DBFEDDA}">
      <dgm:prSet phldrT="[Tekst]"/>
      <dgm:spPr/>
      <dgm:t>
        <a:bodyPr/>
        <a:lstStyle/>
        <a:p>
          <a:r>
            <a:rPr lang="pl-PL" dirty="0"/>
            <a:t>Programy wsparcia</a:t>
          </a:r>
        </a:p>
      </dgm:t>
    </dgm:pt>
    <dgm:pt modelId="{AB5E9D4A-8B2C-452F-BB73-3886DC01FF58}" type="parTrans" cxnId="{C13DEB55-A511-4C1B-B02A-0B2213865722}">
      <dgm:prSet/>
      <dgm:spPr/>
      <dgm:t>
        <a:bodyPr/>
        <a:lstStyle/>
        <a:p>
          <a:endParaRPr lang="pl-PL"/>
        </a:p>
      </dgm:t>
    </dgm:pt>
    <dgm:pt modelId="{FAB9B59D-2F37-4960-BC4C-E0283BA06A09}" type="sibTrans" cxnId="{C13DEB55-A511-4C1B-B02A-0B2213865722}">
      <dgm:prSet/>
      <dgm:spPr/>
      <dgm:t>
        <a:bodyPr/>
        <a:lstStyle/>
        <a:p>
          <a:endParaRPr lang="pl-PL"/>
        </a:p>
      </dgm:t>
    </dgm:pt>
    <dgm:pt modelId="{37FAE739-7C74-4818-AF73-3EBE072B2FA9}">
      <dgm:prSet phldrT="[Tekst]"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pl-PL" b="1" dirty="0">
              <a:solidFill>
                <a:schemeClr val="tx1"/>
              </a:solidFill>
            </a:rPr>
            <a:t>2 156 mln zł </a:t>
          </a:r>
          <a:r>
            <a:rPr lang="pl-PL" dirty="0"/>
            <a:t>- Instrument wsparcia zadań ważnych dla równomiernego rozwoju województwa </a:t>
          </a:r>
          <a:r>
            <a:rPr lang="pl-PL" dirty="0" err="1"/>
            <a:t>mazowieckieg</a:t>
          </a:r>
          <a:endParaRPr lang="pl-PL" dirty="0"/>
        </a:p>
      </dgm:t>
    </dgm:pt>
    <dgm:pt modelId="{7CE101D4-B17C-46DB-A0E9-EC26CCF54262}" type="parTrans" cxnId="{4676B7F9-33A1-40F1-B7CE-83CFAEC2FE14}">
      <dgm:prSet/>
      <dgm:spPr/>
      <dgm:t>
        <a:bodyPr/>
        <a:lstStyle/>
        <a:p>
          <a:endParaRPr lang="pl-PL"/>
        </a:p>
      </dgm:t>
    </dgm:pt>
    <dgm:pt modelId="{C75A8775-9E6A-4A62-9984-BD05CD9FEBFF}" type="sibTrans" cxnId="{4676B7F9-33A1-40F1-B7CE-83CFAEC2FE14}">
      <dgm:prSet/>
      <dgm:spPr/>
      <dgm:t>
        <a:bodyPr/>
        <a:lstStyle/>
        <a:p>
          <a:endParaRPr lang="pl-PL"/>
        </a:p>
      </dgm:t>
    </dgm:pt>
    <dgm:pt modelId="{3B20C2DC-D5D9-4BFC-8921-CCA731F270AF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l-PL" b="1" dirty="0">
              <a:solidFill>
                <a:schemeClr val="tx1"/>
              </a:solidFill>
            </a:rPr>
            <a:t>142 mln zł </a:t>
          </a:r>
          <a:r>
            <a:rPr lang="pl-PL" dirty="0"/>
            <a:t>- Dotacje celowe dla jst na zadania wynikające z ustawy o ochronie gruntów rolnych i leśnych</a:t>
          </a:r>
        </a:p>
      </dgm:t>
    </dgm:pt>
    <dgm:pt modelId="{C561DDB2-8FA0-4A3A-A9E7-AF9D6689E18C}" type="parTrans" cxnId="{DA04FB27-E20C-439B-949B-B8F0BB19DC09}">
      <dgm:prSet/>
      <dgm:spPr/>
      <dgm:t>
        <a:bodyPr/>
        <a:lstStyle/>
        <a:p>
          <a:endParaRPr lang="pl-PL"/>
        </a:p>
      </dgm:t>
    </dgm:pt>
    <dgm:pt modelId="{FD5A1655-C30A-4470-8CD8-6A5CFE2A7BE1}" type="sibTrans" cxnId="{DA04FB27-E20C-439B-949B-B8F0BB19DC09}">
      <dgm:prSet/>
      <dgm:spPr/>
      <dgm:t>
        <a:bodyPr/>
        <a:lstStyle/>
        <a:p>
          <a:endParaRPr lang="pl-PL"/>
        </a:p>
      </dgm:t>
    </dgm:pt>
    <dgm:pt modelId="{67F72D10-D96F-4404-B818-A11B3B647FFB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l-PL" b="1" dirty="0">
              <a:solidFill>
                <a:schemeClr val="tx1"/>
              </a:solidFill>
            </a:rPr>
            <a:t>90 mln zł </a:t>
          </a:r>
          <a:r>
            <a:rPr lang="pl-PL" dirty="0"/>
            <a:t>- Mazowsze dla lokalnych centrów integracyjnych</a:t>
          </a:r>
        </a:p>
      </dgm:t>
    </dgm:pt>
    <dgm:pt modelId="{9BD4E9DF-40EA-4220-A583-D87B853F1D98}" type="parTrans" cxnId="{608F0121-3B12-4010-914B-33DBCBFE90DF}">
      <dgm:prSet/>
      <dgm:spPr/>
      <dgm:t>
        <a:bodyPr/>
        <a:lstStyle/>
        <a:p>
          <a:endParaRPr lang="pl-PL"/>
        </a:p>
      </dgm:t>
    </dgm:pt>
    <dgm:pt modelId="{EEF8D789-3CCC-457E-A24F-451F0C5555B8}" type="sibTrans" cxnId="{608F0121-3B12-4010-914B-33DBCBFE90DF}">
      <dgm:prSet/>
      <dgm:spPr/>
      <dgm:t>
        <a:bodyPr/>
        <a:lstStyle/>
        <a:p>
          <a:endParaRPr lang="pl-PL"/>
        </a:p>
      </dgm:t>
    </dgm:pt>
    <dgm:pt modelId="{8AF1E867-B527-4D9F-BD39-AB6A10F2A9B3}">
      <dgm:prSet custLinFactNeighborX="696" custLinFactNeighborY="-6674"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pl-PL" b="1" dirty="0">
              <a:solidFill>
                <a:schemeClr val="tx1"/>
              </a:solidFill>
            </a:rPr>
            <a:t>165 mln zł </a:t>
          </a:r>
          <a:r>
            <a:rPr lang="pl-PL" dirty="0"/>
            <a:t>- Mazowsze dla Sportu </a:t>
          </a:r>
        </a:p>
      </dgm:t>
    </dgm:pt>
    <dgm:pt modelId="{236EEBFE-9453-439A-9E9A-A2F7C959044C}" type="parTrans" cxnId="{2BF4C47F-8702-4F88-B661-B0740ECD92A2}">
      <dgm:prSet/>
      <dgm:spPr/>
      <dgm:t>
        <a:bodyPr/>
        <a:lstStyle/>
        <a:p>
          <a:endParaRPr lang="pl-PL"/>
        </a:p>
      </dgm:t>
    </dgm:pt>
    <dgm:pt modelId="{2170E519-0588-460D-B96D-B48466FDEAD0}" type="sibTrans" cxnId="{2BF4C47F-8702-4F88-B661-B0740ECD92A2}">
      <dgm:prSet/>
      <dgm:spPr/>
      <dgm:t>
        <a:bodyPr/>
        <a:lstStyle/>
        <a:p>
          <a:endParaRPr lang="pl-PL"/>
        </a:p>
      </dgm:t>
    </dgm:pt>
    <dgm:pt modelId="{5FF4A523-75F7-482F-AF38-FA72B35F3233}" type="pres">
      <dgm:prSet presAssocID="{1017126D-FC99-4C85-8B75-B542F1D279D6}" presName="linearFlow" presStyleCnt="0">
        <dgm:presLayoutVars>
          <dgm:dir/>
          <dgm:animLvl val="lvl"/>
          <dgm:resizeHandles/>
        </dgm:presLayoutVars>
      </dgm:prSet>
      <dgm:spPr/>
    </dgm:pt>
    <dgm:pt modelId="{96C7AA83-1511-4722-9D1B-CAC23625303C}" type="pres">
      <dgm:prSet presAssocID="{62567F82-BAA8-45B0-B2FD-40309DBFEDDA}" presName="compositeNode" presStyleCnt="0">
        <dgm:presLayoutVars>
          <dgm:bulletEnabled val="1"/>
        </dgm:presLayoutVars>
      </dgm:prSet>
      <dgm:spPr/>
    </dgm:pt>
    <dgm:pt modelId="{F03A807E-6258-4725-9335-BC391EECFD55}" type="pres">
      <dgm:prSet presAssocID="{62567F82-BAA8-45B0-B2FD-40309DBFEDDA}" presName="image" presStyleLbl="fgImgPlace1" presStyleIdx="0" presStyleCnt="1" custScaleX="81671" custScaleY="64376" custLinFactNeighborX="-4017" custLinFactNeighborY="-1199"/>
      <dgm:spPr>
        <a:blipFill>
          <a:blip xmlns:r="http://schemas.openxmlformats.org/officeDocument/2006/relationships" r:embed="rId1"/>
          <a:srcRect/>
          <a:stretch>
            <a:fillRect t="-13000" b="-13000"/>
          </a:stretch>
        </a:blipFill>
      </dgm:spPr>
    </dgm:pt>
    <dgm:pt modelId="{513AED9F-4759-4FE2-8A01-91C6BEB6B489}" type="pres">
      <dgm:prSet presAssocID="{62567F82-BAA8-45B0-B2FD-40309DBFEDDA}" presName="childNode" presStyleLbl="node1" presStyleIdx="0" presStyleCnt="1" custLinFactNeighborX="696" custLinFactNeighborY="-6674">
        <dgm:presLayoutVars>
          <dgm:bulletEnabled val="1"/>
        </dgm:presLayoutVars>
      </dgm:prSet>
      <dgm:spPr/>
    </dgm:pt>
    <dgm:pt modelId="{EC2ED23A-1CE3-49EF-808F-605ACB38144E}" type="pres">
      <dgm:prSet presAssocID="{62567F82-BAA8-45B0-B2FD-40309DBFEDDA}" presName="parentNode" presStyleLbl="revTx" presStyleIdx="0" presStyleCnt="1" custScaleX="63112" custScaleY="90052">
        <dgm:presLayoutVars>
          <dgm:chMax val="0"/>
          <dgm:bulletEnabled val="1"/>
        </dgm:presLayoutVars>
      </dgm:prSet>
      <dgm:spPr/>
    </dgm:pt>
  </dgm:ptLst>
  <dgm:cxnLst>
    <dgm:cxn modelId="{608F0121-3B12-4010-914B-33DBCBFE90DF}" srcId="{62567F82-BAA8-45B0-B2FD-40309DBFEDDA}" destId="{67F72D10-D96F-4404-B818-A11B3B647FFB}" srcOrd="3" destOrd="0" parTransId="{9BD4E9DF-40EA-4220-A583-D87B853F1D98}" sibTransId="{EEF8D789-3CCC-457E-A24F-451F0C5555B8}"/>
    <dgm:cxn modelId="{DA04FB27-E20C-439B-949B-B8F0BB19DC09}" srcId="{62567F82-BAA8-45B0-B2FD-40309DBFEDDA}" destId="{3B20C2DC-D5D9-4BFC-8921-CCA731F270AF}" srcOrd="2" destOrd="0" parTransId="{C561DDB2-8FA0-4A3A-A9E7-AF9D6689E18C}" sibTransId="{FD5A1655-C30A-4470-8CD8-6A5CFE2A7BE1}"/>
    <dgm:cxn modelId="{41BA6530-4551-484F-9B57-538D6CA6E2D4}" type="presOf" srcId="{8AF1E867-B527-4D9F-BD39-AB6A10F2A9B3}" destId="{513AED9F-4759-4FE2-8A01-91C6BEB6B489}" srcOrd="0" destOrd="1" presId="urn:microsoft.com/office/officeart/2005/8/layout/hList2"/>
    <dgm:cxn modelId="{C13DEB55-A511-4C1B-B02A-0B2213865722}" srcId="{1017126D-FC99-4C85-8B75-B542F1D279D6}" destId="{62567F82-BAA8-45B0-B2FD-40309DBFEDDA}" srcOrd="0" destOrd="0" parTransId="{AB5E9D4A-8B2C-452F-BB73-3886DC01FF58}" sibTransId="{FAB9B59D-2F37-4960-BC4C-E0283BA06A09}"/>
    <dgm:cxn modelId="{2BF4C47F-8702-4F88-B661-B0740ECD92A2}" srcId="{62567F82-BAA8-45B0-B2FD-40309DBFEDDA}" destId="{8AF1E867-B527-4D9F-BD39-AB6A10F2A9B3}" srcOrd="1" destOrd="0" parTransId="{236EEBFE-9453-439A-9E9A-A2F7C959044C}" sibTransId="{2170E519-0588-460D-B96D-B48466FDEAD0}"/>
    <dgm:cxn modelId="{09C508B1-9697-4B3A-8C8E-7493DF40D27A}" type="presOf" srcId="{37FAE739-7C74-4818-AF73-3EBE072B2FA9}" destId="{513AED9F-4759-4FE2-8A01-91C6BEB6B489}" srcOrd="0" destOrd="0" presId="urn:microsoft.com/office/officeart/2005/8/layout/hList2"/>
    <dgm:cxn modelId="{484A6FB8-7B34-4525-A86C-BDFEFCB4EA08}" type="presOf" srcId="{3B20C2DC-D5D9-4BFC-8921-CCA731F270AF}" destId="{513AED9F-4759-4FE2-8A01-91C6BEB6B489}" srcOrd="0" destOrd="2" presId="urn:microsoft.com/office/officeart/2005/8/layout/hList2"/>
    <dgm:cxn modelId="{3DD509CE-4AEA-43FC-905A-02E28E41335B}" type="presOf" srcId="{67F72D10-D96F-4404-B818-A11B3B647FFB}" destId="{513AED9F-4759-4FE2-8A01-91C6BEB6B489}" srcOrd="0" destOrd="3" presId="urn:microsoft.com/office/officeart/2005/8/layout/hList2"/>
    <dgm:cxn modelId="{6EB5FECE-0C70-4C41-934E-7C7D60E1EA45}" type="presOf" srcId="{1017126D-FC99-4C85-8B75-B542F1D279D6}" destId="{5FF4A523-75F7-482F-AF38-FA72B35F3233}" srcOrd="0" destOrd="0" presId="urn:microsoft.com/office/officeart/2005/8/layout/hList2"/>
    <dgm:cxn modelId="{C073BFD5-4F7D-4E57-AA13-C2D1609CDC7C}" type="presOf" srcId="{62567F82-BAA8-45B0-B2FD-40309DBFEDDA}" destId="{EC2ED23A-1CE3-49EF-808F-605ACB38144E}" srcOrd="0" destOrd="0" presId="urn:microsoft.com/office/officeart/2005/8/layout/hList2"/>
    <dgm:cxn modelId="{4676B7F9-33A1-40F1-B7CE-83CFAEC2FE14}" srcId="{62567F82-BAA8-45B0-B2FD-40309DBFEDDA}" destId="{37FAE739-7C74-4818-AF73-3EBE072B2FA9}" srcOrd="0" destOrd="0" parTransId="{7CE101D4-B17C-46DB-A0E9-EC26CCF54262}" sibTransId="{C75A8775-9E6A-4A62-9984-BD05CD9FEBFF}"/>
    <dgm:cxn modelId="{E1D8B81B-BBD8-43CE-A7A7-21141891D3F8}" type="presParOf" srcId="{5FF4A523-75F7-482F-AF38-FA72B35F3233}" destId="{96C7AA83-1511-4722-9D1B-CAC23625303C}" srcOrd="0" destOrd="0" presId="urn:microsoft.com/office/officeart/2005/8/layout/hList2"/>
    <dgm:cxn modelId="{8191F333-BE94-4C44-B6F8-0A664A5F9085}" type="presParOf" srcId="{96C7AA83-1511-4722-9D1B-CAC23625303C}" destId="{F03A807E-6258-4725-9335-BC391EECFD55}" srcOrd="0" destOrd="0" presId="urn:microsoft.com/office/officeart/2005/8/layout/hList2"/>
    <dgm:cxn modelId="{A478BBCB-BCEE-40DE-ACCC-042BB38813FB}" type="presParOf" srcId="{96C7AA83-1511-4722-9D1B-CAC23625303C}" destId="{513AED9F-4759-4FE2-8A01-91C6BEB6B489}" srcOrd="1" destOrd="0" presId="urn:microsoft.com/office/officeart/2005/8/layout/hList2"/>
    <dgm:cxn modelId="{F3B90CAE-E545-4CF4-AB01-DA63F6627D81}" type="presParOf" srcId="{96C7AA83-1511-4722-9D1B-CAC23625303C}" destId="{EC2ED23A-1CE3-49EF-808F-605ACB38144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A4259-9C91-4577-B0D7-03FF61E51B84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</dgm:pt>
    <dgm:pt modelId="{2DB90032-01BE-4FCA-A7E2-0B2DE8C39F3A}">
      <dgm:prSet phldrT="[Tekst]" custT="1"/>
      <dgm:spPr>
        <a:solidFill>
          <a:srgbClr val="D73A31"/>
        </a:solidFill>
      </dgm:spPr>
      <dgm:t>
        <a:bodyPr/>
        <a:lstStyle/>
        <a:p>
          <a:r>
            <a:rPr lang="pl-PL" sz="3200" dirty="0"/>
            <a:t>DEFICYT (D-W) </a:t>
          </a:r>
        </a:p>
        <a:p>
          <a:r>
            <a:rPr lang="pl-PL" sz="3200" dirty="0"/>
            <a:t>1 805 mln zł</a:t>
          </a:r>
        </a:p>
      </dgm:t>
    </dgm:pt>
    <dgm:pt modelId="{85E03AD1-D7F7-4AE7-99EB-E5ECDEBCC35B}" type="parTrans" cxnId="{5A01F242-D0EE-46D3-8A23-7DA334370C75}">
      <dgm:prSet/>
      <dgm:spPr/>
      <dgm:t>
        <a:bodyPr/>
        <a:lstStyle/>
        <a:p>
          <a:endParaRPr lang="pl-PL"/>
        </a:p>
      </dgm:t>
    </dgm:pt>
    <dgm:pt modelId="{AFFDEBB4-8F6D-419E-BCB9-9DEA7A162523}" type="sibTrans" cxnId="{5A01F242-D0EE-46D3-8A23-7DA334370C75}">
      <dgm:prSet/>
      <dgm:spPr/>
      <dgm:t>
        <a:bodyPr/>
        <a:lstStyle/>
        <a:p>
          <a:endParaRPr lang="pl-PL" dirty="0"/>
        </a:p>
      </dgm:t>
    </dgm:pt>
    <dgm:pt modelId="{8062B3A2-8226-41C6-8CC0-2DF11F89EDAB}">
      <dgm:prSet/>
      <dgm:spPr/>
      <dgm:t>
        <a:bodyPr/>
        <a:lstStyle/>
        <a:p>
          <a:pPr>
            <a:spcAft>
              <a:spcPct val="35000"/>
            </a:spcAft>
          </a:pPr>
          <a:r>
            <a:rPr lang="pl-PL" dirty="0"/>
            <a:t>Źródłem pokrycia deficytu jest:</a:t>
          </a:r>
        </a:p>
        <a:p>
          <a:pPr>
            <a:spcAft>
              <a:spcPts val="0"/>
            </a:spcAft>
          </a:pPr>
          <a:r>
            <a:rPr lang="pl-PL" dirty="0"/>
            <a:t>kredyt długoterminowy, pożyczka długoterminowa, emisja obligacji (1 770 mln zł), </a:t>
          </a:r>
        </a:p>
        <a:p>
          <a:pPr>
            <a:spcAft>
              <a:spcPts val="0"/>
            </a:spcAft>
          </a:pPr>
          <a:r>
            <a:rPr lang="pl-PL" dirty="0"/>
            <a:t>rozliczenia z niewykorzystanych środków (5 mln zł), </a:t>
          </a:r>
        </a:p>
        <a:p>
          <a:pPr>
            <a:spcAft>
              <a:spcPts val="0"/>
            </a:spcAft>
          </a:pPr>
          <a:r>
            <a:rPr lang="pl-PL" dirty="0"/>
            <a:t> spłaty udzielonych pożyczek (30 mln zł)</a:t>
          </a:r>
        </a:p>
      </dgm:t>
    </dgm:pt>
    <dgm:pt modelId="{930FBC3D-8D37-47D2-B70C-7C55822B58C1}" type="parTrans" cxnId="{F91062EE-4A02-4AB0-8481-758A04D5E7E6}">
      <dgm:prSet/>
      <dgm:spPr/>
      <dgm:t>
        <a:bodyPr/>
        <a:lstStyle/>
        <a:p>
          <a:endParaRPr lang="pl-PL"/>
        </a:p>
      </dgm:t>
    </dgm:pt>
    <dgm:pt modelId="{F38F9A9F-102B-470D-934C-6F6CFD562900}" type="sibTrans" cxnId="{F91062EE-4A02-4AB0-8481-758A04D5E7E6}">
      <dgm:prSet/>
      <dgm:spPr/>
      <dgm:t>
        <a:bodyPr/>
        <a:lstStyle/>
        <a:p>
          <a:endParaRPr lang="pl-PL"/>
        </a:p>
      </dgm:t>
    </dgm:pt>
    <dgm:pt modelId="{7A7A681E-E8BD-4032-8D7A-B5B24EC69A9C}" type="pres">
      <dgm:prSet presAssocID="{240A4259-9C91-4577-B0D7-03FF61E51B84}" presName="linearFlow" presStyleCnt="0">
        <dgm:presLayoutVars>
          <dgm:resizeHandles val="exact"/>
        </dgm:presLayoutVars>
      </dgm:prSet>
      <dgm:spPr/>
    </dgm:pt>
    <dgm:pt modelId="{3D5016BD-B37C-4E7D-9B28-1D28A417AB80}" type="pres">
      <dgm:prSet presAssocID="{2DB90032-01BE-4FCA-A7E2-0B2DE8C39F3A}" presName="node" presStyleLbl="node1" presStyleIdx="0" presStyleCnt="2" custScaleY="56859" custLinFactNeighborX="323" custLinFactNeighborY="12026">
        <dgm:presLayoutVars>
          <dgm:bulletEnabled val="1"/>
        </dgm:presLayoutVars>
      </dgm:prSet>
      <dgm:spPr/>
    </dgm:pt>
    <dgm:pt modelId="{C78036F4-1601-4618-864A-F59A2117FB05}" type="pres">
      <dgm:prSet presAssocID="{AFFDEBB4-8F6D-419E-BCB9-9DEA7A162523}" presName="sibTrans" presStyleLbl="sibTrans2D1" presStyleIdx="0" presStyleCnt="1"/>
      <dgm:spPr/>
    </dgm:pt>
    <dgm:pt modelId="{60F4A60B-D29D-483C-AB65-EF5812C23897}" type="pres">
      <dgm:prSet presAssocID="{AFFDEBB4-8F6D-419E-BCB9-9DEA7A162523}" presName="connectorText" presStyleLbl="sibTrans2D1" presStyleIdx="0" presStyleCnt="1"/>
      <dgm:spPr/>
    </dgm:pt>
    <dgm:pt modelId="{7DF20C0D-28C3-45C8-9030-6FE478E57F9B}" type="pres">
      <dgm:prSet presAssocID="{8062B3A2-8226-41C6-8CC0-2DF11F89EDAB}" presName="node" presStyleLbl="node1" presStyleIdx="1" presStyleCnt="2" custScaleX="98014">
        <dgm:presLayoutVars>
          <dgm:bulletEnabled val="1"/>
        </dgm:presLayoutVars>
      </dgm:prSet>
      <dgm:spPr/>
    </dgm:pt>
  </dgm:ptLst>
  <dgm:cxnLst>
    <dgm:cxn modelId="{468C0A2B-355D-4E87-8823-D9E7BE6B5EE6}" type="presOf" srcId="{AFFDEBB4-8F6D-419E-BCB9-9DEA7A162523}" destId="{C78036F4-1601-4618-864A-F59A2117FB05}" srcOrd="0" destOrd="0" presId="urn:microsoft.com/office/officeart/2005/8/layout/process2"/>
    <dgm:cxn modelId="{5A01F242-D0EE-46D3-8A23-7DA334370C75}" srcId="{240A4259-9C91-4577-B0D7-03FF61E51B84}" destId="{2DB90032-01BE-4FCA-A7E2-0B2DE8C39F3A}" srcOrd="0" destOrd="0" parTransId="{85E03AD1-D7F7-4AE7-99EB-E5ECDEBCC35B}" sibTransId="{AFFDEBB4-8F6D-419E-BCB9-9DEA7A162523}"/>
    <dgm:cxn modelId="{E1AB6C59-E99D-4BC4-868F-1BC213974E05}" type="presOf" srcId="{240A4259-9C91-4577-B0D7-03FF61E51B84}" destId="{7A7A681E-E8BD-4032-8D7A-B5B24EC69A9C}" srcOrd="0" destOrd="0" presId="urn:microsoft.com/office/officeart/2005/8/layout/process2"/>
    <dgm:cxn modelId="{BAF81E96-4F3E-4E4F-80DA-744376879B0F}" type="presOf" srcId="{AFFDEBB4-8F6D-419E-BCB9-9DEA7A162523}" destId="{60F4A60B-D29D-483C-AB65-EF5812C23897}" srcOrd="1" destOrd="0" presId="urn:microsoft.com/office/officeart/2005/8/layout/process2"/>
    <dgm:cxn modelId="{D20BB7C9-1652-4B01-AC25-09B8BF4BC06D}" type="presOf" srcId="{8062B3A2-8226-41C6-8CC0-2DF11F89EDAB}" destId="{7DF20C0D-28C3-45C8-9030-6FE478E57F9B}" srcOrd="0" destOrd="0" presId="urn:microsoft.com/office/officeart/2005/8/layout/process2"/>
    <dgm:cxn modelId="{A73926DB-9F28-4B28-ACDC-C8F835B5DC84}" type="presOf" srcId="{2DB90032-01BE-4FCA-A7E2-0B2DE8C39F3A}" destId="{3D5016BD-B37C-4E7D-9B28-1D28A417AB80}" srcOrd="0" destOrd="0" presId="urn:microsoft.com/office/officeart/2005/8/layout/process2"/>
    <dgm:cxn modelId="{F91062EE-4A02-4AB0-8481-758A04D5E7E6}" srcId="{240A4259-9C91-4577-B0D7-03FF61E51B84}" destId="{8062B3A2-8226-41C6-8CC0-2DF11F89EDAB}" srcOrd="1" destOrd="0" parTransId="{930FBC3D-8D37-47D2-B70C-7C55822B58C1}" sibTransId="{F38F9A9F-102B-470D-934C-6F6CFD562900}"/>
    <dgm:cxn modelId="{2BEB5CB1-D940-45FA-AD04-59D2D9F68BC7}" type="presParOf" srcId="{7A7A681E-E8BD-4032-8D7A-B5B24EC69A9C}" destId="{3D5016BD-B37C-4E7D-9B28-1D28A417AB80}" srcOrd="0" destOrd="0" presId="urn:microsoft.com/office/officeart/2005/8/layout/process2"/>
    <dgm:cxn modelId="{25B0B428-30B4-48BD-A343-3108290645B9}" type="presParOf" srcId="{7A7A681E-E8BD-4032-8D7A-B5B24EC69A9C}" destId="{C78036F4-1601-4618-864A-F59A2117FB05}" srcOrd="1" destOrd="0" presId="urn:microsoft.com/office/officeart/2005/8/layout/process2"/>
    <dgm:cxn modelId="{49CF4110-E6FC-4833-B353-DD31DCF5E8EE}" type="presParOf" srcId="{C78036F4-1601-4618-864A-F59A2117FB05}" destId="{60F4A60B-D29D-483C-AB65-EF5812C23897}" srcOrd="0" destOrd="0" presId="urn:microsoft.com/office/officeart/2005/8/layout/process2"/>
    <dgm:cxn modelId="{DF070C0D-94CF-4851-9247-40C25C258D8C}" type="presParOf" srcId="{7A7A681E-E8BD-4032-8D7A-B5B24EC69A9C}" destId="{7DF20C0D-28C3-45C8-9030-6FE478E57F9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B6C09F-2FA2-4397-B705-8BCC2F3776D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81BAB4B-C1D5-478E-9C09-674CE76537EB}">
      <dgm:prSet phldrT="[Tekst]"/>
      <dgm:spPr/>
      <dgm:t>
        <a:bodyPr/>
        <a:lstStyle/>
        <a:p>
          <a:r>
            <a:rPr lang="pl-PL" dirty="0"/>
            <a:t>Rezerwy budżetowe – 387,2</a:t>
          </a:r>
          <a:r>
            <a:rPr lang="pl-PL" dirty="0">
              <a:solidFill>
                <a:schemeClr val="bg1"/>
              </a:solidFill>
            </a:rPr>
            <a:t> mln zł </a:t>
          </a:r>
        </a:p>
      </dgm:t>
    </dgm:pt>
    <dgm:pt modelId="{9F63ED78-59C9-4875-AB03-AB77DFAD331F}" type="parTrans" cxnId="{55489B55-7D04-4B2D-8A0F-981CFCAAB9BE}">
      <dgm:prSet/>
      <dgm:spPr/>
      <dgm:t>
        <a:bodyPr/>
        <a:lstStyle/>
        <a:p>
          <a:endParaRPr lang="pl-PL"/>
        </a:p>
      </dgm:t>
    </dgm:pt>
    <dgm:pt modelId="{F9314468-AA06-4D6E-A2D3-0173FBFDBF8C}" type="sibTrans" cxnId="{55489B55-7D04-4B2D-8A0F-981CFCAAB9BE}">
      <dgm:prSet/>
      <dgm:spPr/>
      <dgm:t>
        <a:bodyPr/>
        <a:lstStyle/>
        <a:p>
          <a:endParaRPr lang="pl-PL"/>
        </a:p>
      </dgm:t>
    </dgm:pt>
    <dgm:pt modelId="{5AE7C550-32CE-437C-AF0B-8364630B6519}">
      <dgm:prSet phldrT="[Tekst]" custT="1"/>
      <dgm:spPr/>
      <dgm:t>
        <a:bodyPr/>
        <a:lstStyle/>
        <a:p>
          <a:r>
            <a:rPr lang="pl-PL" sz="2800" dirty="0"/>
            <a:t>rezerwa </a:t>
          </a:r>
          <a:r>
            <a:rPr lang="pl-PL" sz="2800" dirty="0">
              <a:solidFill>
                <a:schemeClr val="bg1"/>
              </a:solidFill>
            </a:rPr>
            <a:t>ogólna </a:t>
          </a:r>
          <a:r>
            <a:rPr lang="pl-PL" sz="3200" b="1" dirty="0">
              <a:solidFill>
                <a:schemeClr val="bg1"/>
              </a:solidFill>
            </a:rPr>
            <a:t>50 mln</a:t>
          </a:r>
        </a:p>
      </dgm:t>
    </dgm:pt>
    <dgm:pt modelId="{E955645D-6111-4499-BB38-EEE0BD3B1DB8}" type="parTrans" cxnId="{9B3CC32C-9151-478A-BC57-817E7805C6B8}">
      <dgm:prSet/>
      <dgm:spPr/>
      <dgm:t>
        <a:bodyPr/>
        <a:lstStyle/>
        <a:p>
          <a:endParaRPr lang="pl-PL"/>
        </a:p>
      </dgm:t>
    </dgm:pt>
    <dgm:pt modelId="{79389C91-8D14-4898-9CDC-7EEB8F9506B5}" type="sibTrans" cxnId="{9B3CC32C-9151-478A-BC57-817E7805C6B8}">
      <dgm:prSet/>
      <dgm:spPr/>
      <dgm:t>
        <a:bodyPr/>
        <a:lstStyle/>
        <a:p>
          <a:endParaRPr lang="pl-PL"/>
        </a:p>
      </dgm:t>
    </dgm:pt>
    <dgm:pt modelId="{633063B3-E38A-402D-8578-552804D68F16}">
      <dgm:prSet phldrT="[Tekst]" custT="1"/>
      <dgm:spPr/>
      <dgm:t>
        <a:bodyPr/>
        <a:lstStyle/>
        <a:p>
          <a:r>
            <a:rPr lang="pl-PL" sz="3200" dirty="0"/>
            <a:t>rezerwy celowe </a:t>
          </a:r>
          <a:r>
            <a:rPr lang="pl-PL" sz="2000" dirty="0"/>
            <a:t>(ze środków własnych) </a:t>
          </a:r>
          <a:br>
            <a:rPr lang="pl-PL" sz="3200" dirty="0"/>
          </a:br>
          <a:r>
            <a:rPr lang="pl-PL" sz="3200" b="1" dirty="0"/>
            <a:t>281,1 mln </a:t>
          </a:r>
        </a:p>
      </dgm:t>
    </dgm:pt>
    <dgm:pt modelId="{74276E95-365D-43EA-BAC8-4B693E39415F}" type="parTrans" cxnId="{86628BCF-7CB9-4A0B-B94D-D682636DC651}">
      <dgm:prSet/>
      <dgm:spPr/>
      <dgm:t>
        <a:bodyPr/>
        <a:lstStyle/>
        <a:p>
          <a:endParaRPr lang="pl-PL"/>
        </a:p>
      </dgm:t>
    </dgm:pt>
    <dgm:pt modelId="{1FBB2F95-71A3-44BD-8E54-BD239E01E375}" type="sibTrans" cxnId="{86628BCF-7CB9-4A0B-B94D-D682636DC651}">
      <dgm:prSet/>
      <dgm:spPr/>
      <dgm:t>
        <a:bodyPr/>
        <a:lstStyle/>
        <a:p>
          <a:endParaRPr lang="pl-PL"/>
        </a:p>
      </dgm:t>
    </dgm:pt>
    <dgm:pt modelId="{47247B97-036C-4EA4-AC0A-94E4B1DAA624}">
      <dgm:prSet phldrT="[Tekst]" custT="1"/>
      <dgm:spPr/>
      <dgm:t>
        <a:bodyPr/>
        <a:lstStyle/>
        <a:p>
          <a:r>
            <a:rPr lang="pl-PL" sz="3200" dirty="0"/>
            <a:t>Rezerwy celowe </a:t>
          </a:r>
          <a:r>
            <a:rPr lang="pl-PL" sz="2000" dirty="0"/>
            <a:t>(finansowane środkami zewnętrznymi)  </a:t>
          </a:r>
          <a:r>
            <a:rPr lang="pl-PL" sz="3200" b="1" dirty="0"/>
            <a:t>56,1 mln zł</a:t>
          </a:r>
        </a:p>
      </dgm:t>
    </dgm:pt>
    <dgm:pt modelId="{EA679C48-FCF7-4DFF-860B-9AF6113D711F}" type="parTrans" cxnId="{BC65A6C9-67E0-4BE3-9528-98465D9C5922}">
      <dgm:prSet/>
      <dgm:spPr/>
      <dgm:t>
        <a:bodyPr/>
        <a:lstStyle/>
        <a:p>
          <a:endParaRPr lang="pl-PL"/>
        </a:p>
      </dgm:t>
    </dgm:pt>
    <dgm:pt modelId="{1C3C2551-AD99-41DE-92CF-24369875CFBA}" type="sibTrans" cxnId="{BC65A6C9-67E0-4BE3-9528-98465D9C5922}">
      <dgm:prSet/>
      <dgm:spPr/>
      <dgm:t>
        <a:bodyPr/>
        <a:lstStyle/>
        <a:p>
          <a:endParaRPr lang="pl-PL"/>
        </a:p>
      </dgm:t>
    </dgm:pt>
    <dgm:pt modelId="{A3E66D31-4244-483A-AB62-CE7BA3655EB5}" type="pres">
      <dgm:prSet presAssocID="{EFB6C09F-2FA2-4397-B705-8BCC2F3776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B3FFFD6-D930-4810-92F2-7FBF74E5AF06}" type="pres">
      <dgm:prSet presAssocID="{281BAB4B-C1D5-478E-9C09-674CE76537EB}" presName="root1" presStyleCnt="0"/>
      <dgm:spPr/>
    </dgm:pt>
    <dgm:pt modelId="{B377F9B7-89AC-4408-B4C9-94FC60F18EF8}" type="pres">
      <dgm:prSet presAssocID="{281BAB4B-C1D5-478E-9C09-674CE76537EB}" presName="LevelOneTextNode" presStyleLbl="node0" presStyleIdx="0" presStyleCnt="1" custAng="5400000" custScaleX="409730" custScaleY="82340" custLinFactNeighborX="-17481" custLinFactNeighborY="-1445">
        <dgm:presLayoutVars>
          <dgm:chPref val="3"/>
        </dgm:presLayoutVars>
      </dgm:prSet>
      <dgm:spPr/>
    </dgm:pt>
    <dgm:pt modelId="{9DB7BFB0-029A-4F9F-8BE5-39740BC1A551}" type="pres">
      <dgm:prSet presAssocID="{281BAB4B-C1D5-478E-9C09-674CE76537EB}" presName="level2hierChild" presStyleCnt="0"/>
      <dgm:spPr/>
    </dgm:pt>
    <dgm:pt modelId="{A69B06AB-FD9B-41B3-B08A-2001CA3F361C}" type="pres">
      <dgm:prSet presAssocID="{E955645D-6111-4499-BB38-EEE0BD3B1DB8}" presName="conn2-1" presStyleLbl="parChTrans1D2" presStyleIdx="0" presStyleCnt="3"/>
      <dgm:spPr/>
    </dgm:pt>
    <dgm:pt modelId="{4DAE08F8-DD13-4DCF-B7A4-FCF52DC294D3}" type="pres">
      <dgm:prSet presAssocID="{E955645D-6111-4499-BB38-EEE0BD3B1DB8}" presName="connTx" presStyleLbl="parChTrans1D2" presStyleIdx="0" presStyleCnt="3"/>
      <dgm:spPr/>
    </dgm:pt>
    <dgm:pt modelId="{30711951-4A99-4D12-B025-24B964557D21}" type="pres">
      <dgm:prSet presAssocID="{5AE7C550-32CE-437C-AF0B-8364630B6519}" presName="root2" presStyleCnt="0"/>
      <dgm:spPr/>
    </dgm:pt>
    <dgm:pt modelId="{AE111D95-7F89-49EF-9D73-E30FC8E63714}" type="pres">
      <dgm:prSet presAssocID="{5AE7C550-32CE-437C-AF0B-8364630B6519}" presName="LevelTwoTextNode" presStyleLbl="node2" presStyleIdx="0" presStyleCnt="3" custScaleX="141552" custScaleY="128232" custLinFactNeighborX="16986" custLinFactNeighborY="-10705">
        <dgm:presLayoutVars>
          <dgm:chPref val="3"/>
        </dgm:presLayoutVars>
      </dgm:prSet>
      <dgm:spPr/>
    </dgm:pt>
    <dgm:pt modelId="{A8EE4E0C-814F-480C-840C-371CB1011704}" type="pres">
      <dgm:prSet presAssocID="{5AE7C550-32CE-437C-AF0B-8364630B6519}" presName="level3hierChild" presStyleCnt="0"/>
      <dgm:spPr/>
    </dgm:pt>
    <dgm:pt modelId="{898AEF00-527D-4C6B-851A-A24194FFD371}" type="pres">
      <dgm:prSet presAssocID="{74276E95-365D-43EA-BAC8-4B693E39415F}" presName="conn2-1" presStyleLbl="parChTrans1D2" presStyleIdx="1" presStyleCnt="3"/>
      <dgm:spPr/>
    </dgm:pt>
    <dgm:pt modelId="{98EBEB38-0C98-4902-8BCC-021270679790}" type="pres">
      <dgm:prSet presAssocID="{74276E95-365D-43EA-BAC8-4B693E39415F}" presName="connTx" presStyleLbl="parChTrans1D2" presStyleIdx="1" presStyleCnt="3"/>
      <dgm:spPr/>
    </dgm:pt>
    <dgm:pt modelId="{5F0EAEAD-E890-40A8-A137-D0F452B7DD5F}" type="pres">
      <dgm:prSet presAssocID="{633063B3-E38A-402D-8578-552804D68F16}" presName="root2" presStyleCnt="0"/>
      <dgm:spPr/>
    </dgm:pt>
    <dgm:pt modelId="{AF4C40EB-15BD-4FD7-8981-63F4FECC6EDB}" type="pres">
      <dgm:prSet presAssocID="{633063B3-E38A-402D-8578-552804D68F16}" presName="LevelTwoTextNode" presStyleLbl="node2" presStyleIdx="1" presStyleCnt="3" custScaleX="143757" custScaleY="139674" custLinFactNeighborX="15120" custLinFactNeighborY="-8475">
        <dgm:presLayoutVars>
          <dgm:chPref val="3"/>
        </dgm:presLayoutVars>
      </dgm:prSet>
      <dgm:spPr/>
    </dgm:pt>
    <dgm:pt modelId="{A6173C63-944A-48A0-AA80-56229C9B07B5}" type="pres">
      <dgm:prSet presAssocID="{633063B3-E38A-402D-8578-552804D68F16}" presName="level3hierChild" presStyleCnt="0"/>
      <dgm:spPr/>
    </dgm:pt>
    <dgm:pt modelId="{0B90BDB3-A34A-4A33-8B68-2AA41D013BC8}" type="pres">
      <dgm:prSet presAssocID="{EA679C48-FCF7-4DFF-860B-9AF6113D711F}" presName="conn2-1" presStyleLbl="parChTrans1D2" presStyleIdx="2" presStyleCnt="3"/>
      <dgm:spPr/>
    </dgm:pt>
    <dgm:pt modelId="{7D158C81-1A25-40F4-B83A-582883FF682C}" type="pres">
      <dgm:prSet presAssocID="{EA679C48-FCF7-4DFF-860B-9AF6113D711F}" presName="connTx" presStyleLbl="parChTrans1D2" presStyleIdx="2" presStyleCnt="3"/>
      <dgm:spPr/>
    </dgm:pt>
    <dgm:pt modelId="{47012CA9-5FF6-427D-9E53-CCAFB6C87332}" type="pres">
      <dgm:prSet presAssocID="{47247B97-036C-4EA4-AC0A-94E4B1DAA624}" presName="root2" presStyleCnt="0"/>
      <dgm:spPr/>
    </dgm:pt>
    <dgm:pt modelId="{8A0F7985-D0C7-49B2-90DD-9FE62BCC8251}" type="pres">
      <dgm:prSet presAssocID="{47247B97-036C-4EA4-AC0A-94E4B1DAA624}" presName="LevelTwoTextNode" presStyleLbl="node2" presStyleIdx="2" presStyleCnt="3" custScaleX="141610" custLinFactNeighborX="16189" custLinFactNeighborY="627">
        <dgm:presLayoutVars>
          <dgm:chPref val="3"/>
        </dgm:presLayoutVars>
      </dgm:prSet>
      <dgm:spPr/>
    </dgm:pt>
    <dgm:pt modelId="{C26D373F-51A4-4751-951A-8A0674DBFD76}" type="pres">
      <dgm:prSet presAssocID="{47247B97-036C-4EA4-AC0A-94E4B1DAA624}" presName="level3hierChild" presStyleCnt="0"/>
      <dgm:spPr/>
    </dgm:pt>
  </dgm:ptLst>
  <dgm:cxnLst>
    <dgm:cxn modelId="{9B3CC32C-9151-478A-BC57-817E7805C6B8}" srcId="{281BAB4B-C1D5-478E-9C09-674CE76537EB}" destId="{5AE7C550-32CE-437C-AF0B-8364630B6519}" srcOrd="0" destOrd="0" parTransId="{E955645D-6111-4499-BB38-EEE0BD3B1DB8}" sibTransId="{79389C91-8D14-4898-9CDC-7EEB8F9506B5}"/>
    <dgm:cxn modelId="{6DCE3462-97BA-46E4-8AB4-370260DC652F}" type="presOf" srcId="{EA679C48-FCF7-4DFF-860B-9AF6113D711F}" destId="{7D158C81-1A25-40F4-B83A-582883FF682C}" srcOrd="1" destOrd="0" presId="urn:microsoft.com/office/officeart/2008/layout/HorizontalMultiLevelHierarchy"/>
    <dgm:cxn modelId="{0EF96B47-8D1F-4972-98FA-2AC38F59BB1B}" type="presOf" srcId="{E955645D-6111-4499-BB38-EEE0BD3B1DB8}" destId="{A69B06AB-FD9B-41B3-B08A-2001CA3F361C}" srcOrd="0" destOrd="0" presId="urn:microsoft.com/office/officeart/2008/layout/HorizontalMultiLevelHierarchy"/>
    <dgm:cxn modelId="{09BE7152-15B0-4213-9638-2C32538827DE}" type="presOf" srcId="{5AE7C550-32CE-437C-AF0B-8364630B6519}" destId="{AE111D95-7F89-49EF-9D73-E30FC8E63714}" srcOrd="0" destOrd="0" presId="urn:microsoft.com/office/officeart/2008/layout/HorizontalMultiLevelHierarchy"/>
    <dgm:cxn modelId="{55489B55-7D04-4B2D-8A0F-981CFCAAB9BE}" srcId="{EFB6C09F-2FA2-4397-B705-8BCC2F3776D5}" destId="{281BAB4B-C1D5-478E-9C09-674CE76537EB}" srcOrd="0" destOrd="0" parTransId="{9F63ED78-59C9-4875-AB03-AB77DFAD331F}" sibTransId="{F9314468-AA06-4D6E-A2D3-0173FBFDBF8C}"/>
    <dgm:cxn modelId="{FEBEEC76-0EB9-4004-857B-2E379CED737C}" type="presOf" srcId="{74276E95-365D-43EA-BAC8-4B693E39415F}" destId="{98EBEB38-0C98-4902-8BCC-021270679790}" srcOrd="1" destOrd="0" presId="urn:microsoft.com/office/officeart/2008/layout/HorizontalMultiLevelHierarchy"/>
    <dgm:cxn modelId="{F2792382-0AB4-4E0C-B6F8-CF0F97AAA92F}" type="presOf" srcId="{EA679C48-FCF7-4DFF-860B-9AF6113D711F}" destId="{0B90BDB3-A34A-4A33-8B68-2AA41D013BC8}" srcOrd="0" destOrd="0" presId="urn:microsoft.com/office/officeart/2008/layout/HorizontalMultiLevelHierarchy"/>
    <dgm:cxn modelId="{30329884-8FD2-4893-B7F2-00AB916764E3}" type="presOf" srcId="{EFB6C09F-2FA2-4397-B705-8BCC2F3776D5}" destId="{A3E66D31-4244-483A-AB62-CE7BA3655EB5}" srcOrd="0" destOrd="0" presId="urn:microsoft.com/office/officeart/2008/layout/HorizontalMultiLevelHierarchy"/>
    <dgm:cxn modelId="{EECC5D91-BC35-43F6-9E5C-9318F336BD94}" type="presOf" srcId="{E955645D-6111-4499-BB38-EEE0BD3B1DB8}" destId="{4DAE08F8-DD13-4DCF-B7A4-FCF52DC294D3}" srcOrd="1" destOrd="0" presId="urn:microsoft.com/office/officeart/2008/layout/HorizontalMultiLevelHierarchy"/>
    <dgm:cxn modelId="{5724969D-87E9-4538-8356-E1867C0EE2D9}" type="presOf" srcId="{47247B97-036C-4EA4-AC0A-94E4B1DAA624}" destId="{8A0F7985-D0C7-49B2-90DD-9FE62BCC8251}" srcOrd="0" destOrd="0" presId="urn:microsoft.com/office/officeart/2008/layout/HorizontalMultiLevelHierarchy"/>
    <dgm:cxn modelId="{02D17EAF-2447-4EAF-9561-E4137096C1AE}" type="presOf" srcId="{281BAB4B-C1D5-478E-9C09-674CE76537EB}" destId="{B377F9B7-89AC-4408-B4C9-94FC60F18EF8}" srcOrd="0" destOrd="0" presId="urn:microsoft.com/office/officeart/2008/layout/HorizontalMultiLevelHierarchy"/>
    <dgm:cxn modelId="{BC65A6C9-67E0-4BE3-9528-98465D9C5922}" srcId="{281BAB4B-C1D5-478E-9C09-674CE76537EB}" destId="{47247B97-036C-4EA4-AC0A-94E4B1DAA624}" srcOrd="2" destOrd="0" parTransId="{EA679C48-FCF7-4DFF-860B-9AF6113D711F}" sibTransId="{1C3C2551-AD99-41DE-92CF-24369875CFBA}"/>
    <dgm:cxn modelId="{86628BCF-7CB9-4A0B-B94D-D682636DC651}" srcId="{281BAB4B-C1D5-478E-9C09-674CE76537EB}" destId="{633063B3-E38A-402D-8578-552804D68F16}" srcOrd="1" destOrd="0" parTransId="{74276E95-365D-43EA-BAC8-4B693E39415F}" sibTransId="{1FBB2F95-71A3-44BD-8E54-BD239E01E375}"/>
    <dgm:cxn modelId="{6BB7D2DB-E2CF-4039-BE6D-579EB880766A}" type="presOf" srcId="{74276E95-365D-43EA-BAC8-4B693E39415F}" destId="{898AEF00-527D-4C6B-851A-A24194FFD371}" srcOrd="0" destOrd="0" presId="urn:microsoft.com/office/officeart/2008/layout/HorizontalMultiLevelHierarchy"/>
    <dgm:cxn modelId="{F547A7E5-CCE4-4E46-8CCE-24219D90024E}" type="presOf" srcId="{633063B3-E38A-402D-8578-552804D68F16}" destId="{AF4C40EB-15BD-4FD7-8981-63F4FECC6EDB}" srcOrd="0" destOrd="0" presId="urn:microsoft.com/office/officeart/2008/layout/HorizontalMultiLevelHierarchy"/>
    <dgm:cxn modelId="{FB790F69-2D8B-492C-9187-7226F136A011}" type="presParOf" srcId="{A3E66D31-4244-483A-AB62-CE7BA3655EB5}" destId="{2B3FFFD6-D930-4810-92F2-7FBF74E5AF06}" srcOrd="0" destOrd="0" presId="urn:microsoft.com/office/officeart/2008/layout/HorizontalMultiLevelHierarchy"/>
    <dgm:cxn modelId="{8DDB8A99-A051-40E4-BB3B-5CFD758DF4C2}" type="presParOf" srcId="{2B3FFFD6-D930-4810-92F2-7FBF74E5AF06}" destId="{B377F9B7-89AC-4408-B4C9-94FC60F18EF8}" srcOrd="0" destOrd="0" presId="urn:microsoft.com/office/officeart/2008/layout/HorizontalMultiLevelHierarchy"/>
    <dgm:cxn modelId="{B8EE769E-E871-4D75-9428-C410BEDCB393}" type="presParOf" srcId="{2B3FFFD6-D930-4810-92F2-7FBF74E5AF06}" destId="{9DB7BFB0-029A-4F9F-8BE5-39740BC1A551}" srcOrd="1" destOrd="0" presId="urn:microsoft.com/office/officeart/2008/layout/HorizontalMultiLevelHierarchy"/>
    <dgm:cxn modelId="{8A04D287-9EF4-415D-B743-13197711FC5C}" type="presParOf" srcId="{9DB7BFB0-029A-4F9F-8BE5-39740BC1A551}" destId="{A69B06AB-FD9B-41B3-B08A-2001CA3F361C}" srcOrd="0" destOrd="0" presId="urn:microsoft.com/office/officeart/2008/layout/HorizontalMultiLevelHierarchy"/>
    <dgm:cxn modelId="{C1E60D15-890A-4F2F-AED4-BD05DC8A09F6}" type="presParOf" srcId="{A69B06AB-FD9B-41B3-B08A-2001CA3F361C}" destId="{4DAE08F8-DD13-4DCF-B7A4-FCF52DC294D3}" srcOrd="0" destOrd="0" presId="urn:microsoft.com/office/officeart/2008/layout/HorizontalMultiLevelHierarchy"/>
    <dgm:cxn modelId="{2BE82907-B595-43D1-9714-C68AEC79AFE6}" type="presParOf" srcId="{9DB7BFB0-029A-4F9F-8BE5-39740BC1A551}" destId="{30711951-4A99-4D12-B025-24B964557D21}" srcOrd="1" destOrd="0" presId="urn:microsoft.com/office/officeart/2008/layout/HorizontalMultiLevelHierarchy"/>
    <dgm:cxn modelId="{0A56F94A-C38A-444F-8356-55392D817FD7}" type="presParOf" srcId="{30711951-4A99-4D12-B025-24B964557D21}" destId="{AE111D95-7F89-49EF-9D73-E30FC8E63714}" srcOrd="0" destOrd="0" presId="urn:microsoft.com/office/officeart/2008/layout/HorizontalMultiLevelHierarchy"/>
    <dgm:cxn modelId="{FC0BB1CD-978C-4D30-B34A-2ED200AE5ADD}" type="presParOf" srcId="{30711951-4A99-4D12-B025-24B964557D21}" destId="{A8EE4E0C-814F-480C-840C-371CB1011704}" srcOrd="1" destOrd="0" presId="urn:microsoft.com/office/officeart/2008/layout/HorizontalMultiLevelHierarchy"/>
    <dgm:cxn modelId="{E354B747-4CC8-4488-BB73-FB9C01F0EBB4}" type="presParOf" srcId="{9DB7BFB0-029A-4F9F-8BE5-39740BC1A551}" destId="{898AEF00-527D-4C6B-851A-A24194FFD371}" srcOrd="2" destOrd="0" presId="urn:microsoft.com/office/officeart/2008/layout/HorizontalMultiLevelHierarchy"/>
    <dgm:cxn modelId="{18BDEB53-EB39-47E4-B742-63A53B31AB17}" type="presParOf" srcId="{898AEF00-527D-4C6B-851A-A24194FFD371}" destId="{98EBEB38-0C98-4902-8BCC-021270679790}" srcOrd="0" destOrd="0" presId="urn:microsoft.com/office/officeart/2008/layout/HorizontalMultiLevelHierarchy"/>
    <dgm:cxn modelId="{54DA8E26-675F-4AFA-A4EF-7AAF3415CA59}" type="presParOf" srcId="{9DB7BFB0-029A-4F9F-8BE5-39740BC1A551}" destId="{5F0EAEAD-E890-40A8-A137-D0F452B7DD5F}" srcOrd="3" destOrd="0" presId="urn:microsoft.com/office/officeart/2008/layout/HorizontalMultiLevelHierarchy"/>
    <dgm:cxn modelId="{9C78C8A1-CB52-4EC4-BB81-DCC6B3F7AA33}" type="presParOf" srcId="{5F0EAEAD-E890-40A8-A137-D0F452B7DD5F}" destId="{AF4C40EB-15BD-4FD7-8981-63F4FECC6EDB}" srcOrd="0" destOrd="0" presId="urn:microsoft.com/office/officeart/2008/layout/HorizontalMultiLevelHierarchy"/>
    <dgm:cxn modelId="{38F58B92-115E-4296-A5AD-8DA7C2C00BA2}" type="presParOf" srcId="{5F0EAEAD-E890-40A8-A137-D0F452B7DD5F}" destId="{A6173C63-944A-48A0-AA80-56229C9B07B5}" srcOrd="1" destOrd="0" presId="urn:microsoft.com/office/officeart/2008/layout/HorizontalMultiLevelHierarchy"/>
    <dgm:cxn modelId="{4E58BA2A-D10B-4269-A03A-057580DBB656}" type="presParOf" srcId="{9DB7BFB0-029A-4F9F-8BE5-39740BC1A551}" destId="{0B90BDB3-A34A-4A33-8B68-2AA41D013BC8}" srcOrd="4" destOrd="0" presId="urn:microsoft.com/office/officeart/2008/layout/HorizontalMultiLevelHierarchy"/>
    <dgm:cxn modelId="{E1F6D275-8D77-4F46-9977-9A7EBE560160}" type="presParOf" srcId="{0B90BDB3-A34A-4A33-8B68-2AA41D013BC8}" destId="{7D158C81-1A25-40F4-B83A-582883FF682C}" srcOrd="0" destOrd="0" presId="urn:microsoft.com/office/officeart/2008/layout/HorizontalMultiLevelHierarchy"/>
    <dgm:cxn modelId="{CA1BA1BA-A58E-4809-8A7C-8ADFC861D7B0}" type="presParOf" srcId="{9DB7BFB0-029A-4F9F-8BE5-39740BC1A551}" destId="{47012CA9-5FF6-427D-9E53-CCAFB6C87332}" srcOrd="5" destOrd="0" presId="urn:microsoft.com/office/officeart/2008/layout/HorizontalMultiLevelHierarchy"/>
    <dgm:cxn modelId="{D64C7E5D-C13B-4D4D-ADE8-1A3D4814A311}" type="presParOf" srcId="{47012CA9-5FF6-427D-9E53-CCAFB6C87332}" destId="{8A0F7985-D0C7-49B2-90DD-9FE62BCC8251}" srcOrd="0" destOrd="0" presId="urn:microsoft.com/office/officeart/2008/layout/HorizontalMultiLevelHierarchy"/>
    <dgm:cxn modelId="{11B24782-EB1F-4C20-AE09-6ED1482A0873}" type="presParOf" srcId="{47012CA9-5FF6-427D-9E53-CCAFB6C87332}" destId="{C26D373F-51A4-4751-951A-8A0674DBFD7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EA816D-F851-47BB-9165-774C4E2ECCFE}" type="doc">
      <dgm:prSet loTypeId="urn:microsoft.com/office/officeart/2005/8/layout/equation1" loCatId="process" qsTypeId="urn:microsoft.com/office/officeart/2005/8/quickstyle/3d3" qsCatId="3D" csTypeId="urn:microsoft.com/office/officeart/2005/8/colors/accent1_2" csCatId="accent1" phldr="1"/>
      <dgm:spPr/>
    </dgm:pt>
    <dgm:pt modelId="{4133F8DE-6E13-4324-A5B2-E8B6A5940AFF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l-PL" sz="1800" dirty="0"/>
            <a:t>Finansowane ze środków własnych</a:t>
          </a:r>
        </a:p>
        <a:p>
          <a:r>
            <a:rPr lang="pl-PL" sz="1600" b="1" dirty="0">
              <a:solidFill>
                <a:schemeClr val="tx1"/>
              </a:solidFill>
            </a:rPr>
            <a:t>8 632 202 418 zł</a:t>
          </a:r>
        </a:p>
      </dgm:t>
    </dgm:pt>
    <dgm:pt modelId="{51083DD2-EF9D-4BC0-BEE3-8550979B68A3}" type="parTrans" cxnId="{B7EAF8AE-B083-436B-B04A-665692F32B2A}">
      <dgm:prSet/>
      <dgm:spPr/>
      <dgm:t>
        <a:bodyPr/>
        <a:lstStyle/>
        <a:p>
          <a:endParaRPr lang="pl-PL"/>
        </a:p>
      </dgm:t>
    </dgm:pt>
    <dgm:pt modelId="{BBA4A954-817D-497B-8EC9-9A2305B62ABF}" type="sibTrans" cxnId="{B7EAF8AE-B083-436B-B04A-665692F32B2A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l-PL" dirty="0"/>
        </a:p>
      </dgm:t>
    </dgm:pt>
    <dgm:pt modelId="{697D4E39-4571-4075-856A-4C77C3B1DB16}">
      <dgm:prSet phldrT="[Teks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l-PL" sz="1800" dirty="0"/>
            <a:t>Finansowane z dotacji i płatności</a:t>
          </a:r>
        </a:p>
        <a:p>
          <a:r>
            <a:rPr lang="pl-PL" sz="1600" b="1" dirty="0">
              <a:solidFill>
                <a:schemeClr val="tx1"/>
              </a:solidFill>
            </a:rPr>
            <a:t>795 512 649 zł</a:t>
          </a:r>
        </a:p>
      </dgm:t>
    </dgm:pt>
    <dgm:pt modelId="{F0E1C48F-AA75-4B94-A7D1-25055651A39B}" type="parTrans" cxnId="{663AD379-9CEC-4B14-8601-A36308A5A9A6}">
      <dgm:prSet/>
      <dgm:spPr/>
      <dgm:t>
        <a:bodyPr/>
        <a:lstStyle/>
        <a:p>
          <a:endParaRPr lang="pl-PL"/>
        </a:p>
      </dgm:t>
    </dgm:pt>
    <dgm:pt modelId="{9875A84C-C0D3-45C7-B1A7-8026EF824CEA}" type="sibTrans" cxnId="{663AD379-9CEC-4B14-8601-A36308A5A9A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l-PL" dirty="0"/>
        </a:p>
      </dgm:t>
    </dgm:pt>
    <dgm:pt modelId="{F930C5EB-E31B-4551-85C5-29F5239585AA}">
      <dgm:prSet phldrT="[Tekst]" custT="1"/>
      <dgm:spPr/>
      <dgm:t>
        <a:bodyPr/>
        <a:lstStyle/>
        <a:p>
          <a:r>
            <a:rPr lang="pl-PL" sz="1500" dirty="0"/>
            <a:t>Przedsięwzięcia WPF o charakterze </a:t>
          </a:r>
          <a:r>
            <a:rPr lang="pl-PL" sz="1800" b="1" u="sng" dirty="0"/>
            <a:t>majątkowym</a:t>
          </a:r>
        </a:p>
        <a:p>
          <a:r>
            <a:rPr lang="pl-PL" sz="1600" b="1" dirty="0">
              <a:solidFill>
                <a:schemeClr val="tx1"/>
              </a:solidFill>
            </a:rPr>
            <a:t>9 427 715 067 zł</a:t>
          </a:r>
        </a:p>
      </dgm:t>
    </dgm:pt>
    <dgm:pt modelId="{C0927153-DF74-4C77-9B86-B37FB0707BC6}" type="parTrans" cxnId="{F75C55E4-ABC5-437C-8974-768391255311}">
      <dgm:prSet/>
      <dgm:spPr/>
      <dgm:t>
        <a:bodyPr/>
        <a:lstStyle/>
        <a:p>
          <a:endParaRPr lang="pl-PL"/>
        </a:p>
      </dgm:t>
    </dgm:pt>
    <dgm:pt modelId="{3533A62F-B1E8-423D-B87C-DFD77D1C6EE8}" type="sibTrans" cxnId="{F75C55E4-ABC5-437C-8974-768391255311}">
      <dgm:prSet/>
      <dgm:spPr/>
      <dgm:t>
        <a:bodyPr/>
        <a:lstStyle/>
        <a:p>
          <a:endParaRPr lang="pl-PL"/>
        </a:p>
      </dgm:t>
    </dgm:pt>
    <dgm:pt modelId="{934448E0-F2D2-4DAF-A70D-2DA39E7E4F80}" type="pres">
      <dgm:prSet presAssocID="{B7EA816D-F851-47BB-9165-774C4E2ECCFE}" presName="linearFlow" presStyleCnt="0">
        <dgm:presLayoutVars>
          <dgm:dir/>
          <dgm:resizeHandles val="exact"/>
        </dgm:presLayoutVars>
      </dgm:prSet>
      <dgm:spPr/>
    </dgm:pt>
    <dgm:pt modelId="{F222CD7F-80C4-4A3D-A5CA-27BC737D657D}" type="pres">
      <dgm:prSet presAssocID="{4133F8DE-6E13-4324-A5B2-E8B6A5940AFF}" presName="node" presStyleLbl="node1" presStyleIdx="0" presStyleCnt="3" custScaleX="136312" custLinFactX="-41509" custLinFactNeighborX="-100000" custLinFactNeighborY="961">
        <dgm:presLayoutVars>
          <dgm:bulletEnabled val="1"/>
        </dgm:presLayoutVars>
      </dgm:prSet>
      <dgm:spPr/>
    </dgm:pt>
    <dgm:pt modelId="{E7EA1ADA-9ADC-488D-B4DE-B75D10EB43D0}" type="pres">
      <dgm:prSet presAssocID="{BBA4A954-817D-497B-8EC9-9A2305B62ABF}" presName="spacerL" presStyleCnt="0"/>
      <dgm:spPr/>
    </dgm:pt>
    <dgm:pt modelId="{E6A4C4A3-B00F-4A9B-969F-F40F23F46B14}" type="pres">
      <dgm:prSet presAssocID="{BBA4A954-817D-497B-8EC9-9A2305B62ABF}" presName="sibTrans" presStyleLbl="sibTrans2D1" presStyleIdx="0" presStyleCnt="2"/>
      <dgm:spPr/>
    </dgm:pt>
    <dgm:pt modelId="{D3CE232F-70DA-4758-B67E-5DA5F825E0D4}" type="pres">
      <dgm:prSet presAssocID="{BBA4A954-817D-497B-8EC9-9A2305B62ABF}" presName="spacerR" presStyleCnt="0"/>
      <dgm:spPr/>
    </dgm:pt>
    <dgm:pt modelId="{92BCDCB6-F976-4CD0-B4BB-57F9029A393A}" type="pres">
      <dgm:prSet presAssocID="{697D4E39-4571-4075-856A-4C77C3B1DB16}" presName="node" presStyleLbl="node1" presStyleIdx="1" presStyleCnt="3" custScaleX="125607">
        <dgm:presLayoutVars>
          <dgm:bulletEnabled val="1"/>
        </dgm:presLayoutVars>
      </dgm:prSet>
      <dgm:spPr/>
    </dgm:pt>
    <dgm:pt modelId="{9371A06E-266F-4C88-A882-37D181E823A5}" type="pres">
      <dgm:prSet presAssocID="{9875A84C-C0D3-45C7-B1A7-8026EF824CEA}" presName="spacerL" presStyleCnt="0"/>
      <dgm:spPr/>
    </dgm:pt>
    <dgm:pt modelId="{AE02D9A4-46E7-4F58-A495-F34A66145649}" type="pres">
      <dgm:prSet presAssocID="{9875A84C-C0D3-45C7-B1A7-8026EF824CEA}" presName="sibTrans" presStyleLbl="sibTrans2D1" presStyleIdx="1" presStyleCnt="2"/>
      <dgm:spPr/>
    </dgm:pt>
    <dgm:pt modelId="{F49FB9D3-215E-4186-BFCA-1640F68D4039}" type="pres">
      <dgm:prSet presAssocID="{9875A84C-C0D3-45C7-B1A7-8026EF824CEA}" presName="spacerR" presStyleCnt="0"/>
      <dgm:spPr/>
    </dgm:pt>
    <dgm:pt modelId="{1A81AE27-AE26-4A95-A7F8-ACCF36489335}" type="pres">
      <dgm:prSet presAssocID="{F930C5EB-E31B-4551-85C5-29F5239585AA}" presName="node" presStyleLbl="node1" presStyleIdx="2" presStyleCnt="3" custScaleX="117249">
        <dgm:presLayoutVars>
          <dgm:bulletEnabled val="1"/>
        </dgm:presLayoutVars>
      </dgm:prSet>
      <dgm:spPr/>
    </dgm:pt>
  </dgm:ptLst>
  <dgm:cxnLst>
    <dgm:cxn modelId="{B921AB0B-FF74-44B8-A78C-6F4326B060BA}" type="presOf" srcId="{F930C5EB-E31B-4551-85C5-29F5239585AA}" destId="{1A81AE27-AE26-4A95-A7F8-ACCF36489335}" srcOrd="0" destOrd="0" presId="urn:microsoft.com/office/officeart/2005/8/layout/equation1"/>
    <dgm:cxn modelId="{6B1D9B14-FE76-4FD3-970F-486845CD7F65}" type="presOf" srcId="{4133F8DE-6E13-4324-A5B2-E8B6A5940AFF}" destId="{F222CD7F-80C4-4A3D-A5CA-27BC737D657D}" srcOrd="0" destOrd="0" presId="urn:microsoft.com/office/officeart/2005/8/layout/equation1"/>
    <dgm:cxn modelId="{F405D82D-FE67-4162-9DA6-C0B00061C4F8}" type="presOf" srcId="{697D4E39-4571-4075-856A-4C77C3B1DB16}" destId="{92BCDCB6-F976-4CD0-B4BB-57F9029A393A}" srcOrd="0" destOrd="0" presId="urn:microsoft.com/office/officeart/2005/8/layout/equation1"/>
    <dgm:cxn modelId="{FC3D5D44-AD25-4505-BD82-6CD2756EFF71}" type="presOf" srcId="{B7EA816D-F851-47BB-9165-774C4E2ECCFE}" destId="{934448E0-F2D2-4DAF-A70D-2DA39E7E4F80}" srcOrd="0" destOrd="0" presId="urn:microsoft.com/office/officeart/2005/8/layout/equation1"/>
    <dgm:cxn modelId="{88E48565-E676-48B9-A5C7-2977EEA11030}" type="presOf" srcId="{9875A84C-C0D3-45C7-B1A7-8026EF824CEA}" destId="{AE02D9A4-46E7-4F58-A495-F34A66145649}" srcOrd="0" destOrd="0" presId="urn:microsoft.com/office/officeart/2005/8/layout/equation1"/>
    <dgm:cxn modelId="{663AD379-9CEC-4B14-8601-A36308A5A9A6}" srcId="{B7EA816D-F851-47BB-9165-774C4E2ECCFE}" destId="{697D4E39-4571-4075-856A-4C77C3B1DB16}" srcOrd="1" destOrd="0" parTransId="{F0E1C48F-AA75-4B94-A7D1-25055651A39B}" sibTransId="{9875A84C-C0D3-45C7-B1A7-8026EF824CEA}"/>
    <dgm:cxn modelId="{A9393595-A55E-4EDD-A046-6B3E6837CD6A}" type="presOf" srcId="{BBA4A954-817D-497B-8EC9-9A2305B62ABF}" destId="{E6A4C4A3-B00F-4A9B-969F-F40F23F46B14}" srcOrd="0" destOrd="0" presId="urn:microsoft.com/office/officeart/2005/8/layout/equation1"/>
    <dgm:cxn modelId="{B7EAF8AE-B083-436B-B04A-665692F32B2A}" srcId="{B7EA816D-F851-47BB-9165-774C4E2ECCFE}" destId="{4133F8DE-6E13-4324-A5B2-E8B6A5940AFF}" srcOrd="0" destOrd="0" parTransId="{51083DD2-EF9D-4BC0-BEE3-8550979B68A3}" sibTransId="{BBA4A954-817D-497B-8EC9-9A2305B62ABF}"/>
    <dgm:cxn modelId="{F75C55E4-ABC5-437C-8974-768391255311}" srcId="{B7EA816D-F851-47BB-9165-774C4E2ECCFE}" destId="{F930C5EB-E31B-4551-85C5-29F5239585AA}" srcOrd="2" destOrd="0" parTransId="{C0927153-DF74-4C77-9B86-B37FB0707BC6}" sibTransId="{3533A62F-B1E8-423D-B87C-DFD77D1C6EE8}"/>
    <dgm:cxn modelId="{5715E360-5724-492A-8EDA-F699ACC2CE78}" type="presParOf" srcId="{934448E0-F2D2-4DAF-A70D-2DA39E7E4F80}" destId="{F222CD7F-80C4-4A3D-A5CA-27BC737D657D}" srcOrd="0" destOrd="0" presId="urn:microsoft.com/office/officeart/2005/8/layout/equation1"/>
    <dgm:cxn modelId="{FEF9F4D0-80C8-4C96-B7F7-223FE49F1FC0}" type="presParOf" srcId="{934448E0-F2D2-4DAF-A70D-2DA39E7E4F80}" destId="{E7EA1ADA-9ADC-488D-B4DE-B75D10EB43D0}" srcOrd="1" destOrd="0" presId="urn:microsoft.com/office/officeart/2005/8/layout/equation1"/>
    <dgm:cxn modelId="{7D3CDC0C-E8DD-4624-98FB-6B52B005288F}" type="presParOf" srcId="{934448E0-F2D2-4DAF-A70D-2DA39E7E4F80}" destId="{E6A4C4A3-B00F-4A9B-969F-F40F23F46B14}" srcOrd="2" destOrd="0" presId="urn:microsoft.com/office/officeart/2005/8/layout/equation1"/>
    <dgm:cxn modelId="{60C6E92C-A1E0-4362-AA07-1396F0936D05}" type="presParOf" srcId="{934448E0-F2D2-4DAF-A70D-2DA39E7E4F80}" destId="{D3CE232F-70DA-4758-B67E-5DA5F825E0D4}" srcOrd="3" destOrd="0" presId="urn:microsoft.com/office/officeart/2005/8/layout/equation1"/>
    <dgm:cxn modelId="{7E951BE5-72E8-4729-B879-F42CCF784968}" type="presParOf" srcId="{934448E0-F2D2-4DAF-A70D-2DA39E7E4F80}" destId="{92BCDCB6-F976-4CD0-B4BB-57F9029A393A}" srcOrd="4" destOrd="0" presId="urn:microsoft.com/office/officeart/2005/8/layout/equation1"/>
    <dgm:cxn modelId="{CADCA389-BF98-4008-B7DA-433968A85879}" type="presParOf" srcId="{934448E0-F2D2-4DAF-A70D-2DA39E7E4F80}" destId="{9371A06E-266F-4C88-A882-37D181E823A5}" srcOrd="5" destOrd="0" presId="urn:microsoft.com/office/officeart/2005/8/layout/equation1"/>
    <dgm:cxn modelId="{36E02B8B-D229-440F-B0A8-CABF25A53D45}" type="presParOf" srcId="{934448E0-F2D2-4DAF-A70D-2DA39E7E4F80}" destId="{AE02D9A4-46E7-4F58-A495-F34A66145649}" srcOrd="6" destOrd="0" presId="urn:microsoft.com/office/officeart/2005/8/layout/equation1"/>
    <dgm:cxn modelId="{6565B72C-0CF2-491D-BB8B-53494648B02E}" type="presParOf" srcId="{934448E0-F2D2-4DAF-A70D-2DA39E7E4F80}" destId="{F49FB9D3-215E-4186-BFCA-1640F68D4039}" srcOrd="7" destOrd="0" presId="urn:microsoft.com/office/officeart/2005/8/layout/equation1"/>
    <dgm:cxn modelId="{8F31CB6F-8BA7-4868-ACA5-E1B3B9B8F42B}" type="presParOf" srcId="{934448E0-F2D2-4DAF-A70D-2DA39E7E4F80}" destId="{1A81AE27-AE26-4A95-A7F8-ACCF3648933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8BD410-E925-4465-989B-A28CF82B4761}" type="doc">
      <dgm:prSet loTypeId="urn:microsoft.com/office/officeart/2005/8/layout/equation1" loCatId="process" qsTypeId="urn:microsoft.com/office/officeart/2005/8/quickstyle/3d3" qsCatId="3D" csTypeId="urn:microsoft.com/office/officeart/2005/8/colors/accent1_2" csCatId="accent1" phldr="1"/>
      <dgm:spPr/>
    </dgm:pt>
    <dgm:pt modelId="{966192AE-A622-4302-AD16-BE2F954310FD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l-PL" sz="1500" dirty="0"/>
            <a:t>Finansowane ze środków własnych</a:t>
          </a:r>
        </a:p>
        <a:p>
          <a:r>
            <a:rPr lang="pl-PL" sz="1600" b="1" dirty="0">
              <a:solidFill>
                <a:schemeClr val="tx1"/>
              </a:solidFill>
            </a:rPr>
            <a:t>16 560 057 516 zł</a:t>
          </a:r>
        </a:p>
      </dgm:t>
    </dgm:pt>
    <dgm:pt modelId="{9107AF7D-5199-4C3B-9237-9686C039E864}" type="parTrans" cxnId="{F7E6D553-79D5-467B-8DFF-883B140FB95B}">
      <dgm:prSet/>
      <dgm:spPr/>
      <dgm:t>
        <a:bodyPr/>
        <a:lstStyle/>
        <a:p>
          <a:endParaRPr lang="pl-PL"/>
        </a:p>
      </dgm:t>
    </dgm:pt>
    <dgm:pt modelId="{6031C091-8B49-4ABC-8758-2A040327749E}" type="sibTrans" cxnId="{F7E6D553-79D5-467B-8DFF-883B140FB95B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l-PL" dirty="0"/>
        </a:p>
      </dgm:t>
    </dgm:pt>
    <dgm:pt modelId="{09667B92-AA9F-4C8E-92F8-F4F7FC84410A}">
      <dgm:prSet phldrT="[Teks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l-PL" sz="1800" dirty="0"/>
            <a:t>Finansowane z dotacji i płatności</a:t>
          </a:r>
        </a:p>
        <a:p>
          <a:r>
            <a:rPr lang="pl-PL" sz="1600" b="1" dirty="0">
              <a:solidFill>
                <a:schemeClr val="tx1"/>
              </a:solidFill>
            </a:rPr>
            <a:t>2 020 264 485 zł</a:t>
          </a:r>
        </a:p>
      </dgm:t>
    </dgm:pt>
    <dgm:pt modelId="{FED48AE9-C682-4270-9300-BC2986EACF42}" type="parTrans" cxnId="{F93C949F-93F6-46B9-A0F9-4C08FA324B03}">
      <dgm:prSet/>
      <dgm:spPr/>
      <dgm:t>
        <a:bodyPr/>
        <a:lstStyle/>
        <a:p>
          <a:endParaRPr lang="pl-PL"/>
        </a:p>
      </dgm:t>
    </dgm:pt>
    <dgm:pt modelId="{E7B18A7C-79FF-493D-A949-3D3403C9070E}" type="sibTrans" cxnId="{F93C949F-93F6-46B9-A0F9-4C08FA324B0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pl-PL" dirty="0"/>
        </a:p>
      </dgm:t>
    </dgm:pt>
    <dgm:pt modelId="{94126C62-B20E-4BF9-859F-F282E057DF7E}">
      <dgm:prSet phldrT="[Tekst]" custT="1"/>
      <dgm:spPr>
        <a:solidFill>
          <a:srgbClr val="CC9900"/>
        </a:solidFill>
      </dgm:spPr>
      <dgm:t>
        <a:bodyPr/>
        <a:lstStyle/>
        <a:p>
          <a:r>
            <a:rPr lang="pl-PL" sz="1400" dirty="0"/>
            <a:t>Przedsięwzięcia WPF o charakterze </a:t>
          </a:r>
          <a:r>
            <a:rPr lang="pl-PL" sz="1800" b="1" u="sng" dirty="0"/>
            <a:t>bieżącym</a:t>
          </a:r>
        </a:p>
        <a:p>
          <a:r>
            <a:rPr lang="pl-PL" sz="1600" b="1" dirty="0">
              <a:solidFill>
                <a:schemeClr val="tx1"/>
              </a:solidFill>
            </a:rPr>
            <a:t>17 203 855 898 zł</a:t>
          </a:r>
        </a:p>
      </dgm:t>
    </dgm:pt>
    <dgm:pt modelId="{4AEDB3EC-3894-412C-BF6C-C876A9E846CB}" type="parTrans" cxnId="{0886AB54-1003-49CC-8E73-3A3D26EF3662}">
      <dgm:prSet/>
      <dgm:spPr/>
      <dgm:t>
        <a:bodyPr/>
        <a:lstStyle/>
        <a:p>
          <a:endParaRPr lang="pl-PL"/>
        </a:p>
      </dgm:t>
    </dgm:pt>
    <dgm:pt modelId="{812D6D28-427C-496A-A1AF-BE00729734F6}" type="sibTrans" cxnId="{0886AB54-1003-49CC-8E73-3A3D26EF3662}">
      <dgm:prSet/>
      <dgm:spPr/>
      <dgm:t>
        <a:bodyPr/>
        <a:lstStyle/>
        <a:p>
          <a:endParaRPr lang="pl-PL"/>
        </a:p>
      </dgm:t>
    </dgm:pt>
    <dgm:pt modelId="{4DD34882-295C-4850-8107-8197BCDCE931}" type="pres">
      <dgm:prSet presAssocID="{528BD410-E925-4465-989B-A28CF82B4761}" presName="linearFlow" presStyleCnt="0">
        <dgm:presLayoutVars>
          <dgm:dir/>
          <dgm:resizeHandles val="exact"/>
        </dgm:presLayoutVars>
      </dgm:prSet>
      <dgm:spPr/>
    </dgm:pt>
    <dgm:pt modelId="{73E3B521-C6A3-4E2B-9F8C-F46949113232}" type="pres">
      <dgm:prSet presAssocID="{966192AE-A622-4302-AD16-BE2F954310FD}" presName="node" presStyleLbl="node1" presStyleIdx="0" presStyleCnt="3" custScaleX="135754" custScaleY="108605" custLinFactNeighborX="-14858" custLinFactNeighborY="-2164">
        <dgm:presLayoutVars>
          <dgm:bulletEnabled val="1"/>
        </dgm:presLayoutVars>
      </dgm:prSet>
      <dgm:spPr/>
    </dgm:pt>
    <dgm:pt modelId="{DA74EF9D-8D2C-4DC2-8108-32B553B1C8DF}" type="pres">
      <dgm:prSet presAssocID="{6031C091-8B49-4ABC-8758-2A040327749E}" presName="spacerL" presStyleCnt="0"/>
      <dgm:spPr/>
    </dgm:pt>
    <dgm:pt modelId="{C44C6D76-72BA-43FF-B226-1406A9CDCE83}" type="pres">
      <dgm:prSet presAssocID="{6031C091-8B49-4ABC-8758-2A040327749E}" presName="sibTrans" presStyleLbl="sibTrans2D1" presStyleIdx="0" presStyleCnt="2"/>
      <dgm:spPr/>
    </dgm:pt>
    <dgm:pt modelId="{096F2671-978B-4397-B1CD-382AF686FBEF}" type="pres">
      <dgm:prSet presAssocID="{6031C091-8B49-4ABC-8758-2A040327749E}" presName="spacerR" presStyleCnt="0"/>
      <dgm:spPr/>
    </dgm:pt>
    <dgm:pt modelId="{01EAA209-9F0C-44F2-B382-52AFD9720DA0}" type="pres">
      <dgm:prSet presAssocID="{09667B92-AA9F-4C8E-92F8-F4F7FC84410A}" presName="node" presStyleLbl="node1" presStyleIdx="1" presStyleCnt="3" custScaleX="135782">
        <dgm:presLayoutVars>
          <dgm:bulletEnabled val="1"/>
        </dgm:presLayoutVars>
      </dgm:prSet>
      <dgm:spPr/>
    </dgm:pt>
    <dgm:pt modelId="{052307F7-0DE3-4344-9028-8E5DC2141CED}" type="pres">
      <dgm:prSet presAssocID="{E7B18A7C-79FF-493D-A949-3D3403C9070E}" presName="spacerL" presStyleCnt="0"/>
      <dgm:spPr/>
    </dgm:pt>
    <dgm:pt modelId="{9A4F198C-64BB-4E4B-9C1B-937292C60432}" type="pres">
      <dgm:prSet presAssocID="{E7B18A7C-79FF-493D-A949-3D3403C9070E}" presName="sibTrans" presStyleLbl="sibTrans2D1" presStyleIdx="1" presStyleCnt="2"/>
      <dgm:spPr/>
    </dgm:pt>
    <dgm:pt modelId="{B797A4D3-FBFF-49EA-8CC6-BC0089433374}" type="pres">
      <dgm:prSet presAssocID="{E7B18A7C-79FF-493D-A949-3D3403C9070E}" presName="spacerR" presStyleCnt="0"/>
      <dgm:spPr/>
    </dgm:pt>
    <dgm:pt modelId="{9DD36A5F-E8FD-4C0E-8285-F8BEC35CB3B4}" type="pres">
      <dgm:prSet presAssocID="{94126C62-B20E-4BF9-859F-F282E057DF7E}" presName="node" presStyleLbl="node1" presStyleIdx="2" presStyleCnt="3" custScaleX="118904" custLinFactX="9810" custLinFactNeighborX="100000" custLinFactNeighborY="918">
        <dgm:presLayoutVars>
          <dgm:bulletEnabled val="1"/>
        </dgm:presLayoutVars>
      </dgm:prSet>
      <dgm:spPr/>
    </dgm:pt>
  </dgm:ptLst>
  <dgm:cxnLst>
    <dgm:cxn modelId="{EE593C36-208F-474C-90EA-32D64136E6B2}" type="presOf" srcId="{09667B92-AA9F-4C8E-92F8-F4F7FC84410A}" destId="{01EAA209-9F0C-44F2-B382-52AFD9720DA0}" srcOrd="0" destOrd="0" presId="urn:microsoft.com/office/officeart/2005/8/layout/equation1"/>
    <dgm:cxn modelId="{F7E6D553-79D5-467B-8DFF-883B140FB95B}" srcId="{528BD410-E925-4465-989B-A28CF82B4761}" destId="{966192AE-A622-4302-AD16-BE2F954310FD}" srcOrd="0" destOrd="0" parTransId="{9107AF7D-5199-4C3B-9237-9686C039E864}" sibTransId="{6031C091-8B49-4ABC-8758-2A040327749E}"/>
    <dgm:cxn modelId="{0886AB54-1003-49CC-8E73-3A3D26EF3662}" srcId="{528BD410-E925-4465-989B-A28CF82B4761}" destId="{94126C62-B20E-4BF9-859F-F282E057DF7E}" srcOrd="2" destOrd="0" parTransId="{4AEDB3EC-3894-412C-BF6C-C876A9E846CB}" sibTransId="{812D6D28-427C-496A-A1AF-BE00729734F6}"/>
    <dgm:cxn modelId="{DA948F75-E482-43B2-B129-D4AC27A22686}" type="presOf" srcId="{528BD410-E925-4465-989B-A28CF82B4761}" destId="{4DD34882-295C-4850-8107-8197BCDCE931}" srcOrd="0" destOrd="0" presId="urn:microsoft.com/office/officeart/2005/8/layout/equation1"/>
    <dgm:cxn modelId="{C74C4959-82CC-4A18-B2D0-9754C9AE35A4}" type="presOf" srcId="{6031C091-8B49-4ABC-8758-2A040327749E}" destId="{C44C6D76-72BA-43FF-B226-1406A9CDCE83}" srcOrd="0" destOrd="0" presId="urn:microsoft.com/office/officeart/2005/8/layout/equation1"/>
    <dgm:cxn modelId="{F93C949F-93F6-46B9-A0F9-4C08FA324B03}" srcId="{528BD410-E925-4465-989B-A28CF82B4761}" destId="{09667B92-AA9F-4C8E-92F8-F4F7FC84410A}" srcOrd="1" destOrd="0" parTransId="{FED48AE9-C682-4270-9300-BC2986EACF42}" sibTransId="{E7B18A7C-79FF-493D-A949-3D3403C9070E}"/>
    <dgm:cxn modelId="{C1FBDEC8-FF24-4CEB-844B-703D089C8F63}" type="presOf" srcId="{94126C62-B20E-4BF9-859F-F282E057DF7E}" destId="{9DD36A5F-E8FD-4C0E-8285-F8BEC35CB3B4}" srcOrd="0" destOrd="0" presId="urn:microsoft.com/office/officeart/2005/8/layout/equation1"/>
    <dgm:cxn modelId="{EE4634D9-8D36-4376-BDF1-939AA7AC2B33}" type="presOf" srcId="{E7B18A7C-79FF-493D-A949-3D3403C9070E}" destId="{9A4F198C-64BB-4E4B-9C1B-937292C60432}" srcOrd="0" destOrd="0" presId="urn:microsoft.com/office/officeart/2005/8/layout/equation1"/>
    <dgm:cxn modelId="{F19118F7-975D-4E72-B815-8F3DF88A5927}" type="presOf" srcId="{966192AE-A622-4302-AD16-BE2F954310FD}" destId="{73E3B521-C6A3-4E2B-9F8C-F46949113232}" srcOrd="0" destOrd="0" presId="urn:microsoft.com/office/officeart/2005/8/layout/equation1"/>
    <dgm:cxn modelId="{B79441AA-0FCC-40F4-A8F0-73EEBBC98044}" type="presParOf" srcId="{4DD34882-295C-4850-8107-8197BCDCE931}" destId="{73E3B521-C6A3-4E2B-9F8C-F46949113232}" srcOrd="0" destOrd="0" presId="urn:microsoft.com/office/officeart/2005/8/layout/equation1"/>
    <dgm:cxn modelId="{CABA0BA7-A054-4A53-AA06-3360F047688B}" type="presParOf" srcId="{4DD34882-295C-4850-8107-8197BCDCE931}" destId="{DA74EF9D-8D2C-4DC2-8108-32B553B1C8DF}" srcOrd="1" destOrd="0" presId="urn:microsoft.com/office/officeart/2005/8/layout/equation1"/>
    <dgm:cxn modelId="{08F3D527-79B6-4AD0-ABB2-5FAA17C10F93}" type="presParOf" srcId="{4DD34882-295C-4850-8107-8197BCDCE931}" destId="{C44C6D76-72BA-43FF-B226-1406A9CDCE83}" srcOrd="2" destOrd="0" presId="urn:microsoft.com/office/officeart/2005/8/layout/equation1"/>
    <dgm:cxn modelId="{5B096BCC-F804-4822-8382-A0C014A48011}" type="presParOf" srcId="{4DD34882-295C-4850-8107-8197BCDCE931}" destId="{096F2671-978B-4397-B1CD-382AF686FBEF}" srcOrd="3" destOrd="0" presId="urn:microsoft.com/office/officeart/2005/8/layout/equation1"/>
    <dgm:cxn modelId="{13D5B6C3-C56A-4ACC-A254-659867F7A656}" type="presParOf" srcId="{4DD34882-295C-4850-8107-8197BCDCE931}" destId="{01EAA209-9F0C-44F2-B382-52AFD9720DA0}" srcOrd="4" destOrd="0" presId="urn:microsoft.com/office/officeart/2005/8/layout/equation1"/>
    <dgm:cxn modelId="{6E1AC3E9-651A-44F0-9559-725D99F91A6A}" type="presParOf" srcId="{4DD34882-295C-4850-8107-8197BCDCE931}" destId="{052307F7-0DE3-4344-9028-8E5DC2141CED}" srcOrd="5" destOrd="0" presId="urn:microsoft.com/office/officeart/2005/8/layout/equation1"/>
    <dgm:cxn modelId="{F1CEB9B0-DE4B-4C9C-A80B-FC497B4E8EF9}" type="presParOf" srcId="{4DD34882-295C-4850-8107-8197BCDCE931}" destId="{9A4F198C-64BB-4E4B-9C1B-937292C60432}" srcOrd="6" destOrd="0" presId="urn:microsoft.com/office/officeart/2005/8/layout/equation1"/>
    <dgm:cxn modelId="{4A09528A-9897-4EAC-907B-CD53D0194D14}" type="presParOf" srcId="{4DD34882-295C-4850-8107-8197BCDCE931}" destId="{B797A4D3-FBFF-49EA-8CC6-BC0089433374}" srcOrd="7" destOrd="0" presId="urn:microsoft.com/office/officeart/2005/8/layout/equation1"/>
    <dgm:cxn modelId="{923A2A0A-D1A4-4C98-8214-83876C3A1C61}" type="presParOf" srcId="{4DD34882-295C-4850-8107-8197BCDCE931}" destId="{9DD36A5F-E8FD-4C0E-8285-F8BEC35CB3B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F67A44-B08D-453A-AF65-9F0D73B4FE2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00210A0-F07F-4103-A5C6-79F35EAF1F18}" type="pres">
      <dgm:prSet presAssocID="{ACF67A44-B08D-453A-AF65-9F0D73B4FE2A}" presName="diagram" presStyleCnt="0">
        <dgm:presLayoutVars>
          <dgm:dir/>
          <dgm:resizeHandles val="exact"/>
        </dgm:presLayoutVars>
      </dgm:prSet>
      <dgm:spPr/>
    </dgm:pt>
  </dgm:ptLst>
  <dgm:cxnLst>
    <dgm:cxn modelId="{95117838-51EB-4CEF-8CE7-7042A2BF8290}" type="presOf" srcId="{ACF67A44-B08D-453A-AF65-9F0D73B4FE2A}" destId="{700210A0-F07F-4103-A5C6-79F35EAF1F1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17126D-FC99-4C85-8B75-B542F1D279D6}" type="doc">
      <dgm:prSet loTypeId="urn:microsoft.com/office/officeart/2005/8/layout/hList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2567F82-BAA8-45B0-B2FD-40309DBFEDDA}">
      <dgm:prSet phldrT="[Tekst]"/>
      <dgm:spPr/>
      <dgm:t>
        <a:bodyPr/>
        <a:lstStyle/>
        <a:p>
          <a:r>
            <a:rPr lang="pl-PL" dirty="0"/>
            <a:t>Drogi wojewódzkie </a:t>
          </a:r>
        </a:p>
      </dgm:t>
    </dgm:pt>
    <dgm:pt modelId="{AB5E9D4A-8B2C-452F-BB73-3886DC01FF58}" type="parTrans" cxnId="{C13DEB55-A511-4C1B-B02A-0B2213865722}">
      <dgm:prSet/>
      <dgm:spPr/>
      <dgm:t>
        <a:bodyPr/>
        <a:lstStyle/>
        <a:p>
          <a:endParaRPr lang="pl-PL"/>
        </a:p>
      </dgm:t>
    </dgm:pt>
    <dgm:pt modelId="{FAB9B59D-2F37-4960-BC4C-E0283BA06A09}" type="sibTrans" cxnId="{C13DEB55-A511-4C1B-B02A-0B2213865722}">
      <dgm:prSet/>
      <dgm:spPr/>
      <dgm:t>
        <a:bodyPr/>
        <a:lstStyle/>
        <a:p>
          <a:endParaRPr lang="pl-PL"/>
        </a:p>
      </dgm:t>
    </dgm:pt>
    <dgm:pt modelId="{6B8F2E57-7804-4630-87B1-43259E439517}">
      <dgm:prSet phldrT="[Tekst]"/>
      <dgm:spPr/>
      <dgm:t>
        <a:bodyPr/>
        <a:lstStyle/>
        <a:p>
          <a:r>
            <a:rPr lang="pl-PL" dirty="0"/>
            <a:t>Kultura</a:t>
          </a:r>
        </a:p>
      </dgm:t>
    </dgm:pt>
    <dgm:pt modelId="{3A105623-8A23-44A8-A62E-6A0737AF4C35}" type="parTrans" cxnId="{28876729-4CF6-4998-B539-E30FC7A92290}">
      <dgm:prSet/>
      <dgm:spPr/>
      <dgm:t>
        <a:bodyPr/>
        <a:lstStyle/>
        <a:p>
          <a:endParaRPr lang="pl-PL"/>
        </a:p>
      </dgm:t>
    </dgm:pt>
    <dgm:pt modelId="{244E1562-479B-4568-B415-1129A179D24B}" type="sibTrans" cxnId="{28876729-4CF6-4998-B539-E30FC7A92290}">
      <dgm:prSet/>
      <dgm:spPr/>
      <dgm:t>
        <a:bodyPr/>
        <a:lstStyle/>
        <a:p>
          <a:endParaRPr lang="pl-PL"/>
        </a:p>
      </dgm:t>
    </dgm:pt>
    <dgm:pt modelId="{E0B9A64D-E5C4-4899-8FED-0D194DD0F390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pl-PL" b="1" dirty="0">
              <a:solidFill>
                <a:schemeClr val="tx1"/>
              </a:solidFill>
            </a:rPr>
            <a:t>89 mln zł </a:t>
          </a:r>
          <a:r>
            <a:rPr lang="pl-PL" dirty="0"/>
            <a:t>- Budowa nowej siedziby Muzeum Wsi Radomskiej w Radomiu - etap II</a:t>
          </a:r>
        </a:p>
      </dgm:t>
    </dgm:pt>
    <dgm:pt modelId="{C61E0789-80CA-4C67-A218-FC743B733701}" type="parTrans" cxnId="{720D699B-42F1-47BE-B153-9A7006FFD749}">
      <dgm:prSet/>
      <dgm:spPr/>
      <dgm:t>
        <a:bodyPr/>
        <a:lstStyle/>
        <a:p>
          <a:endParaRPr lang="pl-PL"/>
        </a:p>
      </dgm:t>
    </dgm:pt>
    <dgm:pt modelId="{7C6B9C3B-312A-4A7A-8132-E04DDF326302}" type="sibTrans" cxnId="{720D699B-42F1-47BE-B153-9A7006FFD749}">
      <dgm:prSet/>
      <dgm:spPr/>
      <dgm:t>
        <a:bodyPr/>
        <a:lstStyle/>
        <a:p>
          <a:endParaRPr lang="pl-PL"/>
        </a:p>
      </dgm:t>
    </dgm:pt>
    <dgm:pt modelId="{72839449-30B2-4486-B5B0-5492C6FF83B9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l-PL" b="1" dirty="0">
              <a:solidFill>
                <a:schemeClr val="tx1"/>
              </a:solidFill>
            </a:rPr>
            <a:t>55 mln zł </a:t>
          </a:r>
          <a:r>
            <a:rPr lang="pl-PL" dirty="0"/>
            <a:t>- Przebudowa elewacji i dachu budynku Państwowego Muzeum Etnograficznego w Warszawie etap II realizacja</a:t>
          </a:r>
        </a:p>
      </dgm:t>
    </dgm:pt>
    <dgm:pt modelId="{AD965874-7F8D-4F92-84D3-B7EA6084164B}" type="parTrans" cxnId="{E6AB11D9-5A95-42C6-A93B-DBB26ACB8F80}">
      <dgm:prSet/>
      <dgm:spPr/>
      <dgm:t>
        <a:bodyPr/>
        <a:lstStyle/>
        <a:p>
          <a:endParaRPr lang="pl-PL"/>
        </a:p>
      </dgm:t>
    </dgm:pt>
    <dgm:pt modelId="{C694BF65-B035-4428-90D0-1C69EA55F326}" type="sibTrans" cxnId="{E6AB11D9-5A95-42C6-A93B-DBB26ACB8F80}">
      <dgm:prSet/>
      <dgm:spPr/>
      <dgm:t>
        <a:bodyPr/>
        <a:lstStyle/>
        <a:p>
          <a:endParaRPr lang="pl-PL"/>
        </a:p>
      </dgm:t>
    </dgm:pt>
    <dgm:pt modelId="{8AFB8DC3-9734-4754-8759-BBF2E0DA89EC}">
      <dgm:prSet phldrT="[Tekst]"/>
      <dgm:spPr/>
      <dgm:t>
        <a:bodyPr/>
        <a:lstStyle/>
        <a:p>
          <a:r>
            <a:rPr lang="pl-PL" dirty="0"/>
            <a:t>Ochrona zdrowia</a:t>
          </a:r>
        </a:p>
      </dgm:t>
    </dgm:pt>
    <dgm:pt modelId="{43E224C7-7555-4E62-AA07-0A1B91619A78}" type="parTrans" cxnId="{84DBFFA5-0072-425D-AE85-04A741CED596}">
      <dgm:prSet/>
      <dgm:spPr/>
      <dgm:t>
        <a:bodyPr/>
        <a:lstStyle/>
        <a:p>
          <a:endParaRPr lang="pl-PL"/>
        </a:p>
      </dgm:t>
    </dgm:pt>
    <dgm:pt modelId="{1A4253F1-215C-45BD-897E-688FE38471AE}" type="sibTrans" cxnId="{84DBFFA5-0072-425D-AE85-04A741CED596}">
      <dgm:prSet/>
      <dgm:spPr/>
      <dgm:t>
        <a:bodyPr/>
        <a:lstStyle/>
        <a:p>
          <a:endParaRPr lang="pl-PL"/>
        </a:p>
      </dgm:t>
    </dgm:pt>
    <dgm:pt modelId="{B056DF9E-BB78-46E8-BEA8-26544B86990C}">
      <dgm:prSet phldrT="[Tekst]"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pl-PL" b="1" dirty="0">
              <a:solidFill>
                <a:schemeClr val="tx1"/>
              </a:solidFill>
            </a:rPr>
            <a:t>417 mln zł </a:t>
          </a:r>
          <a:r>
            <a:rPr lang="pl-PL" dirty="0"/>
            <a:t>- Budowa z przebudową budynków H i D dla potrzeb Mazowieckiego Szpitala Bródnowskiego w Warszawie Sp. z o. o.</a:t>
          </a:r>
        </a:p>
      </dgm:t>
    </dgm:pt>
    <dgm:pt modelId="{AF5E152C-D115-497A-8C4C-1B75085EFF9B}" type="parTrans" cxnId="{C64C1414-9EF6-425C-B8B5-5BCC31599335}">
      <dgm:prSet/>
      <dgm:spPr/>
      <dgm:t>
        <a:bodyPr/>
        <a:lstStyle/>
        <a:p>
          <a:endParaRPr lang="pl-PL"/>
        </a:p>
      </dgm:t>
    </dgm:pt>
    <dgm:pt modelId="{56A72C8E-2CD9-4B85-8B39-94A2B0640E1F}" type="sibTrans" cxnId="{C64C1414-9EF6-425C-B8B5-5BCC31599335}">
      <dgm:prSet/>
      <dgm:spPr/>
      <dgm:t>
        <a:bodyPr/>
        <a:lstStyle/>
        <a:p>
          <a:endParaRPr lang="pl-PL"/>
        </a:p>
      </dgm:t>
    </dgm:pt>
    <dgm:pt modelId="{D7EFF043-BC01-4108-B590-BEAF3750CEA2}">
      <dgm:prSet phldrT="[Tekst]"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l-PL" b="1" dirty="0">
              <a:solidFill>
                <a:schemeClr val="tx1"/>
              </a:solidFill>
            </a:rPr>
            <a:t>217 mln zł </a:t>
          </a:r>
          <a:r>
            <a:rPr lang="pl-PL" dirty="0"/>
            <a:t>-E-zdrowie dla Mazowsza 3 w ramach FEM 2021 - 2027</a:t>
          </a:r>
        </a:p>
      </dgm:t>
    </dgm:pt>
    <dgm:pt modelId="{F2D1165E-8F89-4E98-9F54-ECECD8E1347F}" type="parTrans" cxnId="{3E6B9E78-96B9-4FDF-A74D-7DAF124E8157}">
      <dgm:prSet/>
      <dgm:spPr/>
      <dgm:t>
        <a:bodyPr/>
        <a:lstStyle/>
        <a:p>
          <a:endParaRPr lang="pl-PL"/>
        </a:p>
      </dgm:t>
    </dgm:pt>
    <dgm:pt modelId="{A174482E-94C3-455F-B9F3-0DA49BE4F54B}" type="sibTrans" cxnId="{3E6B9E78-96B9-4FDF-A74D-7DAF124E8157}">
      <dgm:prSet/>
      <dgm:spPr/>
      <dgm:t>
        <a:bodyPr/>
        <a:lstStyle/>
        <a:p>
          <a:endParaRPr lang="pl-PL"/>
        </a:p>
      </dgm:t>
    </dgm:pt>
    <dgm:pt modelId="{3B20C2DC-D5D9-4BFC-8921-CCA731F270A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pl-PL" b="1" dirty="0">
              <a:solidFill>
                <a:schemeClr val="tx1"/>
              </a:solidFill>
            </a:rPr>
            <a:t>779 mln zł </a:t>
          </a:r>
          <a:r>
            <a:rPr lang="pl-PL" dirty="0"/>
            <a:t>- Remonty zadaniowe na drogach wojewódzkich</a:t>
          </a:r>
        </a:p>
      </dgm:t>
    </dgm:pt>
    <dgm:pt modelId="{C561DDB2-8FA0-4A3A-A9E7-AF9D6689E18C}" type="parTrans" cxnId="{DA04FB27-E20C-439B-949B-B8F0BB19DC09}">
      <dgm:prSet/>
      <dgm:spPr/>
      <dgm:t>
        <a:bodyPr/>
        <a:lstStyle/>
        <a:p>
          <a:endParaRPr lang="pl-PL"/>
        </a:p>
      </dgm:t>
    </dgm:pt>
    <dgm:pt modelId="{FD5A1655-C30A-4470-8CD8-6A5CFE2A7BE1}" type="sibTrans" cxnId="{DA04FB27-E20C-439B-949B-B8F0BB19DC09}">
      <dgm:prSet/>
      <dgm:spPr/>
      <dgm:t>
        <a:bodyPr/>
        <a:lstStyle/>
        <a:p>
          <a:endParaRPr lang="pl-PL"/>
        </a:p>
      </dgm:t>
    </dgm:pt>
    <dgm:pt modelId="{CF07EF5F-5EA9-4004-A306-CCFFF4BA1CC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l-PL" b="1" dirty="0">
              <a:solidFill>
                <a:schemeClr val="tx1"/>
              </a:solidFill>
            </a:rPr>
            <a:t>333 mln zł </a:t>
          </a:r>
          <a:r>
            <a:rPr lang="pl-PL" dirty="0"/>
            <a:t>- Budowa drogi wojewódzkiej nr 627 na odcinku Kosów Lacki - Sokołów Podlaski</a:t>
          </a:r>
        </a:p>
      </dgm:t>
    </dgm:pt>
    <dgm:pt modelId="{C0F798E3-9DC3-42AB-B72E-CEA19B0CB209}" type="parTrans" cxnId="{1189CB2D-F3DF-4D75-B38A-28EF76CEB6DE}">
      <dgm:prSet/>
      <dgm:spPr/>
      <dgm:t>
        <a:bodyPr/>
        <a:lstStyle/>
        <a:p>
          <a:endParaRPr lang="pl-PL"/>
        </a:p>
      </dgm:t>
    </dgm:pt>
    <dgm:pt modelId="{5F0F6B3E-B650-4AA0-9FE7-93D23B2508A4}" type="sibTrans" cxnId="{1189CB2D-F3DF-4D75-B38A-28EF76CEB6DE}">
      <dgm:prSet/>
      <dgm:spPr/>
      <dgm:t>
        <a:bodyPr/>
        <a:lstStyle/>
        <a:p>
          <a:endParaRPr lang="pl-PL"/>
        </a:p>
      </dgm:t>
    </dgm:pt>
    <dgm:pt modelId="{5FF4A523-75F7-482F-AF38-FA72B35F3233}" type="pres">
      <dgm:prSet presAssocID="{1017126D-FC99-4C85-8B75-B542F1D279D6}" presName="linearFlow" presStyleCnt="0">
        <dgm:presLayoutVars>
          <dgm:dir/>
          <dgm:animLvl val="lvl"/>
          <dgm:resizeHandles/>
        </dgm:presLayoutVars>
      </dgm:prSet>
      <dgm:spPr/>
    </dgm:pt>
    <dgm:pt modelId="{96C7AA83-1511-4722-9D1B-CAC23625303C}" type="pres">
      <dgm:prSet presAssocID="{62567F82-BAA8-45B0-B2FD-40309DBFEDDA}" presName="compositeNode" presStyleCnt="0">
        <dgm:presLayoutVars>
          <dgm:bulletEnabled val="1"/>
        </dgm:presLayoutVars>
      </dgm:prSet>
      <dgm:spPr/>
    </dgm:pt>
    <dgm:pt modelId="{F03A807E-6258-4725-9335-BC391EECFD55}" type="pres">
      <dgm:prSet presAssocID="{62567F82-BAA8-45B0-B2FD-40309DBFEDDA}" presName="image" presStyleLbl="fgImgPlace1" presStyleIdx="0" presStyleCnt="3" custScaleX="81671" custScaleY="64376" custLinFactNeighborX="8147" custLinFactNeighborY="14529"/>
      <dgm:spPr>
        <a:blipFill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513AED9F-4759-4FE2-8A01-91C6BEB6B489}" type="pres">
      <dgm:prSet presAssocID="{62567F82-BAA8-45B0-B2FD-40309DBFEDDA}" presName="childNode" presStyleLbl="node1" presStyleIdx="0" presStyleCnt="3" custScaleX="103779" custScaleY="99166" custLinFactNeighborX="2539" custLinFactNeighborY="1371">
        <dgm:presLayoutVars>
          <dgm:bulletEnabled val="1"/>
        </dgm:presLayoutVars>
      </dgm:prSet>
      <dgm:spPr/>
    </dgm:pt>
    <dgm:pt modelId="{EC2ED23A-1CE3-49EF-808F-605ACB38144E}" type="pres">
      <dgm:prSet presAssocID="{62567F82-BAA8-45B0-B2FD-40309DBFEDD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8C83B2E7-A632-495B-BDC0-CA6521A9635A}" type="pres">
      <dgm:prSet presAssocID="{FAB9B59D-2F37-4960-BC4C-E0283BA06A09}" presName="sibTrans" presStyleCnt="0"/>
      <dgm:spPr/>
    </dgm:pt>
    <dgm:pt modelId="{71ABEB3A-4FE1-426E-9E07-AC8D86533A5C}" type="pres">
      <dgm:prSet presAssocID="{6B8F2E57-7804-4630-87B1-43259E439517}" presName="compositeNode" presStyleCnt="0">
        <dgm:presLayoutVars>
          <dgm:bulletEnabled val="1"/>
        </dgm:presLayoutVars>
      </dgm:prSet>
      <dgm:spPr/>
    </dgm:pt>
    <dgm:pt modelId="{77A70404-3EE3-4994-B004-BEEBB8F40E8D}" type="pres">
      <dgm:prSet presAssocID="{6B8F2E57-7804-4630-87B1-43259E439517}" presName="image" presStyleLbl="fgImgPlace1" presStyleIdx="1" presStyleCnt="3" custScaleX="90457" custScaleY="57662"/>
      <dgm:spPr>
        <a:blipFill>
          <a:blip xmlns:r="http://schemas.openxmlformats.org/officeDocument/2006/relationships" r:embed="rId2"/>
          <a:srcRect/>
          <a:stretch>
            <a:fillRect t="-28000" b="-28000"/>
          </a:stretch>
        </a:blipFill>
      </dgm:spPr>
    </dgm:pt>
    <dgm:pt modelId="{C9FBD137-F58B-46F6-B99E-F4B98C6165A4}" type="pres">
      <dgm:prSet presAssocID="{6B8F2E57-7804-4630-87B1-43259E439517}" presName="childNode" presStyleLbl="node1" presStyleIdx="1" presStyleCnt="3" custScaleX="105713">
        <dgm:presLayoutVars>
          <dgm:bulletEnabled val="1"/>
        </dgm:presLayoutVars>
      </dgm:prSet>
      <dgm:spPr/>
    </dgm:pt>
    <dgm:pt modelId="{6DE9667F-08A1-447F-9FF3-ECF8A2CB84A3}" type="pres">
      <dgm:prSet presAssocID="{6B8F2E57-7804-4630-87B1-43259E439517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3393D948-FA8F-4CB9-9382-08600F9AD416}" type="pres">
      <dgm:prSet presAssocID="{244E1562-479B-4568-B415-1129A179D24B}" presName="sibTrans" presStyleCnt="0"/>
      <dgm:spPr/>
    </dgm:pt>
    <dgm:pt modelId="{08918D68-31CC-4BE7-A4DE-B95D2398CAE0}" type="pres">
      <dgm:prSet presAssocID="{8AFB8DC3-9734-4754-8759-BBF2E0DA89EC}" presName="compositeNode" presStyleCnt="0">
        <dgm:presLayoutVars>
          <dgm:bulletEnabled val="1"/>
        </dgm:presLayoutVars>
      </dgm:prSet>
      <dgm:spPr/>
    </dgm:pt>
    <dgm:pt modelId="{1FFC4AF1-05B8-47BC-B256-0FE88B91598A}" type="pres">
      <dgm:prSet presAssocID="{8AFB8DC3-9734-4754-8759-BBF2E0DA89EC}" presName="image" presStyleLbl="fgImgPlace1" presStyleIdx="2" presStyleCnt="3" custScaleX="89046" custScaleY="66744" custLinFactNeighborX="-4281" custLinFactNeighborY="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46FF2EFE-36EE-4AF5-AD7D-5025A56CABD0}" type="pres">
      <dgm:prSet presAssocID="{8AFB8DC3-9734-4754-8759-BBF2E0DA89EC}" presName="childNode" presStyleLbl="node1" presStyleIdx="2" presStyleCnt="3" custScaleX="104066" custLinFactNeighborX="-1503" custLinFactNeighborY="-1670">
        <dgm:presLayoutVars>
          <dgm:bulletEnabled val="1"/>
        </dgm:presLayoutVars>
      </dgm:prSet>
      <dgm:spPr/>
    </dgm:pt>
    <dgm:pt modelId="{C66470CB-9636-4AE6-A588-CB5E3DEDCD20}" type="pres">
      <dgm:prSet presAssocID="{8AFB8DC3-9734-4754-8759-BBF2E0DA89E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C3003C0F-AF8B-4731-AD95-A10DFC46EE7E}" type="presOf" srcId="{D7EFF043-BC01-4108-B590-BEAF3750CEA2}" destId="{46FF2EFE-36EE-4AF5-AD7D-5025A56CABD0}" srcOrd="0" destOrd="1" presId="urn:microsoft.com/office/officeart/2005/8/layout/hList2"/>
    <dgm:cxn modelId="{C64C1414-9EF6-425C-B8B5-5BCC31599335}" srcId="{8AFB8DC3-9734-4754-8759-BBF2E0DA89EC}" destId="{B056DF9E-BB78-46E8-BEA8-26544B86990C}" srcOrd="0" destOrd="0" parTransId="{AF5E152C-D115-497A-8C4C-1B75085EFF9B}" sibTransId="{56A72C8E-2CD9-4B85-8B39-94A2B0640E1F}"/>
    <dgm:cxn modelId="{353CF317-EB45-420B-A667-C4C28031E799}" type="presOf" srcId="{E0B9A64D-E5C4-4899-8FED-0D194DD0F390}" destId="{C9FBD137-F58B-46F6-B99E-F4B98C6165A4}" srcOrd="0" destOrd="0" presId="urn:microsoft.com/office/officeart/2005/8/layout/hList2"/>
    <dgm:cxn modelId="{2A785F25-D00E-4B1D-85B4-76303ED2A301}" type="presOf" srcId="{6B8F2E57-7804-4630-87B1-43259E439517}" destId="{6DE9667F-08A1-447F-9FF3-ECF8A2CB84A3}" srcOrd="0" destOrd="0" presId="urn:microsoft.com/office/officeart/2005/8/layout/hList2"/>
    <dgm:cxn modelId="{DA04FB27-E20C-439B-949B-B8F0BB19DC09}" srcId="{62567F82-BAA8-45B0-B2FD-40309DBFEDDA}" destId="{3B20C2DC-D5D9-4BFC-8921-CCA731F270AF}" srcOrd="0" destOrd="0" parTransId="{C561DDB2-8FA0-4A3A-A9E7-AF9D6689E18C}" sibTransId="{FD5A1655-C30A-4470-8CD8-6A5CFE2A7BE1}"/>
    <dgm:cxn modelId="{28876729-4CF6-4998-B539-E30FC7A92290}" srcId="{1017126D-FC99-4C85-8B75-B542F1D279D6}" destId="{6B8F2E57-7804-4630-87B1-43259E439517}" srcOrd="1" destOrd="0" parTransId="{3A105623-8A23-44A8-A62E-6A0737AF4C35}" sibTransId="{244E1562-479B-4568-B415-1129A179D24B}"/>
    <dgm:cxn modelId="{1189CB2D-F3DF-4D75-B38A-28EF76CEB6DE}" srcId="{62567F82-BAA8-45B0-B2FD-40309DBFEDDA}" destId="{CF07EF5F-5EA9-4004-A306-CCFFF4BA1CCE}" srcOrd="1" destOrd="0" parTransId="{C0F798E3-9DC3-42AB-B72E-CEA19B0CB209}" sibTransId="{5F0F6B3E-B650-4AA0-9FE7-93D23B2508A4}"/>
    <dgm:cxn modelId="{D7EA0D31-E9AB-4CDC-860B-FE070D6C4B2F}" type="presOf" srcId="{72839449-30B2-4486-B5B0-5492C6FF83B9}" destId="{C9FBD137-F58B-46F6-B99E-F4B98C6165A4}" srcOrd="0" destOrd="1" presId="urn:microsoft.com/office/officeart/2005/8/layout/hList2"/>
    <dgm:cxn modelId="{C13DEB55-A511-4C1B-B02A-0B2213865722}" srcId="{1017126D-FC99-4C85-8B75-B542F1D279D6}" destId="{62567F82-BAA8-45B0-B2FD-40309DBFEDDA}" srcOrd="0" destOrd="0" parTransId="{AB5E9D4A-8B2C-452F-BB73-3886DC01FF58}" sibTransId="{FAB9B59D-2F37-4960-BC4C-E0283BA06A09}"/>
    <dgm:cxn modelId="{3E6B9E78-96B9-4FDF-A74D-7DAF124E8157}" srcId="{8AFB8DC3-9734-4754-8759-BBF2E0DA89EC}" destId="{D7EFF043-BC01-4108-B590-BEAF3750CEA2}" srcOrd="1" destOrd="0" parTransId="{F2D1165E-8F89-4E98-9F54-ECECD8E1347F}" sibTransId="{A174482E-94C3-455F-B9F3-0DA49BE4F54B}"/>
    <dgm:cxn modelId="{F9713A9A-8476-4DB9-898C-07EC420076B3}" type="presOf" srcId="{8AFB8DC3-9734-4754-8759-BBF2E0DA89EC}" destId="{C66470CB-9636-4AE6-A588-CB5E3DEDCD20}" srcOrd="0" destOrd="0" presId="urn:microsoft.com/office/officeart/2005/8/layout/hList2"/>
    <dgm:cxn modelId="{720D699B-42F1-47BE-B153-9A7006FFD749}" srcId="{6B8F2E57-7804-4630-87B1-43259E439517}" destId="{E0B9A64D-E5C4-4899-8FED-0D194DD0F390}" srcOrd="0" destOrd="0" parTransId="{C61E0789-80CA-4C67-A218-FC743B733701}" sibTransId="{7C6B9C3B-312A-4A7A-8132-E04DDF326302}"/>
    <dgm:cxn modelId="{84DBFFA5-0072-425D-AE85-04A741CED596}" srcId="{1017126D-FC99-4C85-8B75-B542F1D279D6}" destId="{8AFB8DC3-9734-4754-8759-BBF2E0DA89EC}" srcOrd="2" destOrd="0" parTransId="{43E224C7-7555-4E62-AA07-0A1B91619A78}" sibTransId="{1A4253F1-215C-45BD-897E-688FE38471AE}"/>
    <dgm:cxn modelId="{484A6FB8-7B34-4525-A86C-BDFEFCB4EA08}" type="presOf" srcId="{3B20C2DC-D5D9-4BFC-8921-CCA731F270AF}" destId="{513AED9F-4759-4FE2-8A01-91C6BEB6B489}" srcOrd="0" destOrd="0" presId="urn:microsoft.com/office/officeart/2005/8/layout/hList2"/>
    <dgm:cxn modelId="{40B91CC7-602E-489C-A549-331678C038C6}" type="presOf" srcId="{CF07EF5F-5EA9-4004-A306-CCFFF4BA1CCE}" destId="{513AED9F-4759-4FE2-8A01-91C6BEB6B489}" srcOrd="0" destOrd="1" presId="urn:microsoft.com/office/officeart/2005/8/layout/hList2"/>
    <dgm:cxn modelId="{6EB5FECE-0C70-4C41-934E-7C7D60E1EA45}" type="presOf" srcId="{1017126D-FC99-4C85-8B75-B542F1D279D6}" destId="{5FF4A523-75F7-482F-AF38-FA72B35F3233}" srcOrd="0" destOrd="0" presId="urn:microsoft.com/office/officeart/2005/8/layout/hList2"/>
    <dgm:cxn modelId="{C073BFD5-4F7D-4E57-AA13-C2D1609CDC7C}" type="presOf" srcId="{62567F82-BAA8-45B0-B2FD-40309DBFEDDA}" destId="{EC2ED23A-1CE3-49EF-808F-605ACB38144E}" srcOrd="0" destOrd="0" presId="urn:microsoft.com/office/officeart/2005/8/layout/hList2"/>
    <dgm:cxn modelId="{E6AB11D9-5A95-42C6-A93B-DBB26ACB8F80}" srcId="{6B8F2E57-7804-4630-87B1-43259E439517}" destId="{72839449-30B2-4486-B5B0-5492C6FF83B9}" srcOrd="1" destOrd="0" parTransId="{AD965874-7F8D-4F92-84D3-B7EA6084164B}" sibTransId="{C694BF65-B035-4428-90D0-1C69EA55F326}"/>
    <dgm:cxn modelId="{2E1FCADF-B480-4958-8BB4-129BD7C7E036}" type="presOf" srcId="{B056DF9E-BB78-46E8-BEA8-26544B86990C}" destId="{46FF2EFE-36EE-4AF5-AD7D-5025A56CABD0}" srcOrd="0" destOrd="0" presId="urn:microsoft.com/office/officeart/2005/8/layout/hList2"/>
    <dgm:cxn modelId="{E1D8B81B-BBD8-43CE-A7A7-21141891D3F8}" type="presParOf" srcId="{5FF4A523-75F7-482F-AF38-FA72B35F3233}" destId="{96C7AA83-1511-4722-9D1B-CAC23625303C}" srcOrd="0" destOrd="0" presId="urn:microsoft.com/office/officeart/2005/8/layout/hList2"/>
    <dgm:cxn modelId="{8191F333-BE94-4C44-B6F8-0A664A5F9085}" type="presParOf" srcId="{96C7AA83-1511-4722-9D1B-CAC23625303C}" destId="{F03A807E-6258-4725-9335-BC391EECFD55}" srcOrd="0" destOrd="0" presId="urn:microsoft.com/office/officeart/2005/8/layout/hList2"/>
    <dgm:cxn modelId="{A478BBCB-BCEE-40DE-ACCC-042BB38813FB}" type="presParOf" srcId="{96C7AA83-1511-4722-9D1B-CAC23625303C}" destId="{513AED9F-4759-4FE2-8A01-91C6BEB6B489}" srcOrd="1" destOrd="0" presId="urn:microsoft.com/office/officeart/2005/8/layout/hList2"/>
    <dgm:cxn modelId="{F3B90CAE-E545-4CF4-AB01-DA63F6627D81}" type="presParOf" srcId="{96C7AA83-1511-4722-9D1B-CAC23625303C}" destId="{EC2ED23A-1CE3-49EF-808F-605ACB38144E}" srcOrd="2" destOrd="0" presId="urn:microsoft.com/office/officeart/2005/8/layout/hList2"/>
    <dgm:cxn modelId="{8BA46D99-18DB-4DD6-B278-3EA109D4C95D}" type="presParOf" srcId="{5FF4A523-75F7-482F-AF38-FA72B35F3233}" destId="{8C83B2E7-A632-495B-BDC0-CA6521A9635A}" srcOrd="1" destOrd="0" presId="urn:microsoft.com/office/officeart/2005/8/layout/hList2"/>
    <dgm:cxn modelId="{8990C9EA-888D-493B-898F-C6B0F35DCAB9}" type="presParOf" srcId="{5FF4A523-75F7-482F-AF38-FA72B35F3233}" destId="{71ABEB3A-4FE1-426E-9E07-AC8D86533A5C}" srcOrd="2" destOrd="0" presId="urn:microsoft.com/office/officeart/2005/8/layout/hList2"/>
    <dgm:cxn modelId="{B150FC68-D20E-4374-B57F-5C015DF3281D}" type="presParOf" srcId="{71ABEB3A-4FE1-426E-9E07-AC8D86533A5C}" destId="{77A70404-3EE3-4994-B004-BEEBB8F40E8D}" srcOrd="0" destOrd="0" presId="urn:microsoft.com/office/officeart/2005/8/layout/hList2"/>
    <dgm:cxn modelId="{89532D54-DAE6-4498-AB73-8C5AF1930726}" type="presParOf" srcId="{71ABEB3A-4FE1-426E-9E07-AC8D86533A5C}" destId="{C9FBD137-F58B-46F6-B99E-F4B98C6165A4}" srcOrd="1" destOrd="0" presId="urn:microsoft.com/office/officeart/2005/8/layout/hList2"/>
    <dgm:cxn modelId="{A67B8A63-3E00-46AB-9136-AFF4F3A5A54F}" type="presParOf" srcId="{71ABEB3A-4FE1-426E-9E07-AC8D86533A5C}" destId="{6DE9667F-08A1-447F-9FF3-ECF8A2CB84A3}" srcOrd="2" destOrd="0" presId="urn:microsoft.com/office/officeart/2005/8/layout/hList2"/>
    <dgm:cxn modelId="{48C69D5A-E622-4261-BA50-CB98604DA4D9}" type="presParOf" srcId="{5FF4A523-75F7-482F-AF38-FA72B35F3233}" destId="{3393D948-FA8F-4CB9-9382-08600F9AD416}" srcOrd="3" destOrd="0" presId="urn:microsoft.com/office/officeart/2005/8/layout/hList2"/>
    <dgm:cxn modelId="{37E526ED-0650-4F21-930F-0B00806CF7DB}" type="presParOf" srcId="{5FF4A523-75F7-482F-AF38-FA72B35F3233}" destId="{08918D68-31CC-4BE7-A4DE-B95D2398CAE0}" srcOrd="4" destOrd="0" presId="urn:microsoft.com/office/officeart/2005/8/layout/hList2"/>
    <dgm:cxn modelId="{5BF4CBA7-6B8C-43AC-9C5C-777DDB27A2D7}" type="presParOf" srcId="{08918D68-31CC-4BE7-A4DE-B95D2398CAE0}" destId="{1FFC4AF1-05B8-47BC-B256-0FE88B91598A}" srcOrd="0" destOrd="0" presId="urn:microsoft.com/office/officeart/2005/8/layout/hList2"/>
    <dgm:cxn modelId="{AA978AB9-BDEA-4975-AD9A-BA90B95A9B72}" type="presParOf" srcId="{08918D68-31CC-4BE7-A4DE-B95D2398CAE0}" destId="{46FF2EFE-36EE-4AF5-AD7D-5025A56CABD0}" srcOrd="1" destOrd="0" presId="urn:microsoft.com/office/officeart/2005/8/layout/hList2"/>
    <dgm:cxn modelId="{1F2461CC-9170-469E-A199-A5DF6016422D}" type="presParOf" srcId="{08918D68-31CC-4BE7-A4DE-B95D2398CAE0}" destId="{C66470CB-9636-4AE6-A588-CB5E3DEDCD2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F67A44-B08D-453A-AF65-9F0D73B4FE2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00210A0-F07F-4103-A5C6-79F35EAF1F18}" type="pres">
      <dgm:prSet presAssocID="{ACF67A44-B08D-453A-AF65-9F0D73B4FE2A}" presName="diagram" presStyleCnt="0">
        <dgm:presLayoutVars>
          <dgm:dir/>
          <dgm:resizeHandles val="exact"/>
        </dgm:presLayoutVars>
      </dgm:prSet>
      <dgm:spPr/>
    </dgm:pt>
  </dgm:ptLst>
  <dgm:cxnLst>
    <dgm:cxn modelId="{95117838-51EB-4CEF-8CE7-7042A2BF8290}" type="presOf" srcId="{ACF67A44-B08D-453A-AF65-9F0D73B4FE2A}" destId="{700210A0-F07F-4103-A5C6-79F35EAF1F1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17126D-FC99-4C85-8B75-B542F1D279D6}" type="doc">
      <dgm:prSet loTypeId="urn:microsoft.com/office/officeart/2005/8/layout/hList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2567F82-BAA8-45B0-B2FD-40309DBFEDDA}">
      <dgm:prSet phldrT="[Tekst]"/>
      <dgm:spPr/>
      <dgm:t>
        <a:bodyPr/>
        <a:lstStyle/>
        <a:p>
          <a:r>
            <a:rPr lang="pl-PL" dirty="0"/>
            <a:t>Polityka społeczna</a:t>
          </a:r>
        </a:p>
      </dgm:t>
    </dgm:pt>
    <dgm:pt modelId="{AB5E9D4A-8B2C-452F-BB73-3886DC01FF58}" type="parTrans" cxnId="{C13DEB55-A511-4C1B-B02A-0B2213865722}">
      <dgm:prSet/>
      <dgm:spPr/>
      <dgm:t>
        <a:bodyPr/>
        <a:lstStyle/>
        <a:p>
          <a:endParaRPr lang="pl-PL"/>
        </a:p>
      </dgm:t>
    </dgm:pt>
    <dgm:pt modelId="{FAB9B59D-2F37-4960-BC4C-E0283BA06A09}" type="sibTrans" cxnId="{C13DEB55-A511-4C1B-B02A-0B2213865722}">
      <dgm:prSet/>
      <dgm:spPr/>
      <dgm:t>
        <a:bodyPr/>
        <a:lstStyle/>
        <a:p>
          <a:endParaRPr lang="pl-PL"/>
        </a:p>
      </dgm:t>
    </dgm:pt>
    <dgm:pt modelId="{37FAE739-7C74-4818-AF73-3EBE072B2FA9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pl-PL" b="1" dirty="0">
              <a:solidFill>
                <a:schemeClr val="tx1"/>
              </a:solidFill>
            </a:rPr>
            <a:t>46 mln zł </a:t>
          </a:r>
          <a:r>
            <a:rPr lang="pl-PL" dirty="0"/>
            <a:t>- Dla ciebie, dla  mnie, dla nas - rozwój usług społecznych na Mazowszu</a:t>
          </a:r>
        </a:p>
      </dgm:t>
    </dgm:pt>
    <dgm:pt modelId="{7CE101D4-B17C-46DB-A0E9-EC26CCF54262}" type="parTrans" cxnId="{4676B7F9-33A1-40F1-B7CE-83CFAEC2FE14}">
      <dgm:prSet/>
      <dgm:spPr/>
      <dgm:t>
        <a:bodyPr/>
        <a:lstStyle/>
        <a:p>
          <a:endParaRPr lang="pl-PL"/>
        </a:p>
      </dgm:t>
    </dgm:pt>
    <dgm:pt modelId="{C75A8775-9E6A-4A62-9984-BD05CD9FEBFF}" type="sibTrans" cxnId="{4676B7F9-33A1-40F1-B7CE-83CFAEC2FE14}">
      <dgm:prSet/>
      <dgm:spPr/>
      <dgm:t>
        <a:bodyPr/>
        <a:lstStyle/>
        <a:p>
          <a:endParaRPr lang="pl-PL"/>
        </a:p>
      </dgm:t>
    </dgm:pt>
    <dgm:pt modelId="{6B8F2E57-7804-4630-87B1-43259E439517}">
      <dgm:prSet phldrT="[Tekst]"/>
      <dgm:spPr/>
      <dgm:t>
        <a:bodyPr/>
        <a:lstStyle/>
        <a:p>
          <a:r>
            <a:rPr lang="pl-PL" dirty="0"/>
            <a:t>Transport</a:t>
          </a:r>
        </a:p>
      </dgm:t>
    </dgm:pt>
    <dgm:pt modelId="{3A105623-8A23-44A8-A62E-6A0737AF4C35}" type="parTrans" cxnId="{28876729-4CF6-4998-B539-E30FC7A92290}">
      <dgm:prSet/>
      <dgm:spPr/>
      <dgm:t>
        <a:bodyPr/>
        <a:lstStyle/>
        <a:p>
          <a:endParaRPr lang="pl-PL"/>
        </a:p>
      </dgm:t>
    </dgm:pt>
    <dgm:pt modelId="{244E1562-479B-4568-B415-1129A179D24B}" type="sibTrans" cxnId="{28876729-4CF6-4998-B539-E30FC7A92290}">
      <dgm:prSet/>
      <dgm:spPr/>
      <dgm:t>
        <a:bodyPr/>
        <a:lstStyle/>
        <a:p>
          <a:endParaRPr lang="pl-PL"/>
        </a:p>
      </dgm:t>
    </dgm:pt>
    <dgm:pt modelId="{E0B9A64D-E5C4-4899-8FED-0D194DD0F390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pl-PL" b="1" dirty="0">
              <a:solidFill>
                <a:schemeClr val="tx1"/>
              </a:solidFill>
            </a:rPr>
            <a:t>13 060 mln zł </a:t>
          </a:r>
          <a:r>
            <a:rPr lang="pl-PL" b="1" dirty="0">
              <a:solidFill>
                <a:schemeClr val="bg1"/>
              </a:solidFill>
            </a:rPr>
            <a:t>-</a:t>
          </a:r>
          <a:r>
            <a:rPr lang="pl-PL" b="1" dirty="0">
              <a:solidFill>
                <a:schemeClr val="tx1"/>
              </a:solidFill>
            </a:rPr>
            <a:t> </a:t>
          </a:r>
          <a:r>
            <a:rPr lang="pl-PL" dirty="0"/>
            <a:t>Rekompensata z tytułu przewozów - "Koleje Mazowieckie - KM„</a:t>
          </a:r>
          <a:br>
            <a:rPr lang="pl-PL" dirty="0"/>
          </a:br>
          <a:r>
            <a:rPr lang="pl-PL" dirty="0"/>
            <a:t>Sp. z o.o.</a:t>
          </a:r>
        </a:p>
      </dgm:t>
    </dgm:pt>
    <dgm:pt modelId="{C61E0789-80CA-4C67-A218-FC743B733701}" type="parTrans" cxnId="{720D699B-42F1-47BE-B153-9A7006FFD749}">
      <dgm:prSet/>
      <dgm:spPr/>
      <dgm:t>
        <a:bodyPr/>
        <a:lstStyle/>
        <a:p>
          <a:endParaRPr lang="pl-PL"/>
        </a:p>
      </dgm:t>
    </dgm:pt>
    <dgm:pt modelId="{7C6B9C3B-312A-4A7A-8132-E04DDF326302}" type="sibTrans" cxnId="{720D699B-42F1-47BE-B153-9A7006FFD749}">
      <dgm:prSet/>
      <dgm:spPr/>
      <dgm:t>
        <a:bodyPr/>
        <a:lstStyle/>
        <a:p>
          <a:endParaRPr lang="pl-PL"/>
        </a:p>
      </dgm:t>
    </dgm:pt>
    <dgm:pt modelId="{72839449-30B2-4486-B5B0-5492C6FF83B9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l-PL" b="1" dirty="0">
              <a:solidFill>
                <a:schemeClr val="tx1"/>
              </a:solidFill>
            </a:rPr>
            <a:t>974 mln zł </a:t>
          </a:r>
          <a:r>
            <a:rPr lang="pl-PL" dirty="0"/>
            <a:t>- Rekompensata z tytułu przewozów - "Warszawska Kolej Dojazdowa" </a:t>
          </a:r>
          <a:br>
            <a:rPr lang="pl-PL" dirty="0"/>
          </a:br>
          <a:r>
            <a:rPr lang="pl-PL" dirty="0"/>
            <a:t>Sp. z o.o.</a:t>
          </a:r>
        </a:p>
      </dgm:t>
    </dgm:pt>
    <dgm:pt modelId="{AD965874-7F8D-4F92-84D3-B7EA6084164B}" type="parTrans" cxnId="{E6AB11D9-5A95-42C6-A93B-DBB26ACB8F80}">
      <dgm:prSet/>
      <dgm:spPr/>
      <dgm:t>
        <a:bodyPr/>
        <a:lstStyle/>
        <a:p>
          <a:endParaRPr lang="pl-PL"/>
        </a:p>
      </dgm:t>
    </dgm:pt>
    <dgm:pt modelId="{C694BF65-B035-4428-90D0-1C69EA55F326}" type="sibTrans" cxnId="{E6AB11D9-5A95-42C6-A93B-DBB26ACB8F80}">
      <dgm:prSet/>
      <dgm:spPr/>
      <dgm:t>
        <a:bodyPr/>
        <a:lstStyle/>
        <a:p>
          <a:endParaRPr lang="pl-PL"/>
        </a:p>
      </dgm:t>
    </dgm:pt>
    <dgm:pt modelId="{8AFB8DC3-9734-4754-8759-BBF2E0DA89EC}">
      <dgm:prSet phldrT="[Tekst]"/>
      <dgm:spPr/>
      <dgm:t>
        <a:bodyPr/>
        <a:lstStyle/>
        <a:p>
          <a:r>
            <a:rPr lang="pl-PL" dirty="0"/>
            <a:t>Administracja publiczna</a:t>
          </a:r>
        </a:p>
      </dgm:t>
    </dgm:pt>
    <dgm:pt modelId="{43E224C7-7555-4E62-AA07-0A1B91619A78}" type="parTrans" cxnId="{84DBFFA5-0072-425D-AE85-04A741CED596}">
      <dgm:prSet/>
      <dgm:spPr/>
      <dgm:t>
        <a:bodyPr/>
        <a:lstStyle/>
        <a:p>
          <a:endParaRPr lang="pl-PL"/>
        </a:p>
      </dgm:t>
    </dgm:pt>
    <dgm:pt modelId="{1A4253F1-215C-45BD-897E-688FE38471AE}" type="sibTrans" cxnId="{84DBFFA5-0072-425D-AE85-04A741CED596}">
      <dgm:prSet/>
      <dgm:spPr/>
      <dgm:t>
        <a:bodyPr/>
        <a:lstStyle/>
        <a:p>
          <a:endParaRPr lang="pl-PL"/>
        </a:p>
      </dgm:t>
    </dgm:pt>
    <dgm:pt modelId="{B056DF9E-BB78-46E8-BEA8-26544B86990C}">
      <dgm:prSet phldrT="[Tekst]"/>
      <dgm:spPr>
        <a:solidFill>
          <a:srgbClr val="CC6600"/>
        </a:solidFill>
      </dgm:spPr>
      <dgm:t>
        <a:bodyPr/>
        <a:lstStyle/>
        <a:p>
          <a:pPr>
            <a:spcAft>
              <a:spcPts val="1200"/>
            </a:spcAft>
          </a:pPr>
          <a:r>
            <a:rPr lang="pl-PL" b="1" dirty="0">
              <a:solidFill>
                <a:schemeClr val="tx1"/>
              </a:solidFill>
            </a:rPr>
            <a:t>199 mln zł </a:t>
          </a:r>
          <a:r>
            <a:rPr lang="pl-PL" dirty="0"/>
            <a:t>- Rozwiązania cyfrowe dla mazowieckiej administracji w ramach FEM 2021-2027</a:t>
          </a:r>
        </a:p>
      </dgm:t>
    </dgm:pt>
    <dgm:pt modelId="{AF5E152C-D115-497A-8C4C-1B75085EFF9B}" type="parTrans" cxnId="{C64C1414-9EF6-425C-B8B5-5BCC31599335}">
      <dgm:prSet/>
      <dgm:spPr/>
      <dgm:t>
        <a:bodyPr/>
        <a:lstStyle/>
        <a:p>
          <a:endParaRPr lang="pl-PL"/>
        </a:p>
      </dgm:t>
    </dgm:pt>
    <dgm:pt modelId="{56A72C8E-2CD9-4B85-8B39-94A2B0640E1F}" type="sibTrans" cxnId="{C64C1414-9EF6-425C-B8B5-5BCC31599335}">
      <dgm:prSet/>
      <dgm:spPr/>
      <dgm:t>
        <a:bodyPr/>
        <a:lstStyle/>
        <a:p>
          <a:endParaRPr lang="pl-PL"/>
        </a:p>
      </dgm:t>
    </dgm:pt>
    <dgm:pt modelId="{3B20C2DC-D5D9-4BFC-8921-CCA731F270A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pl-PL" b="1" dirty="0">
              <a:solidFill>
                <a:schemeClr val="tx1"/>
              </a:solidFill>
            </a:rPr>
            <a:t>41 mln zł </a:t>
          </a:r>
          <a:r>
            <a:rPr lang="pl-PL" dirty="0"/>
            <a:t>- Profilaktyka uzależnień</a:t>
          </a:r>
        </a:p>
      </dgm:t>
    </dgm:pt>
    <dgm:pt modelId="{C561DDB2-8FA0-4A3A-A9E7-AF9D6689E18C}" type="parTrans" cxnId="{DA04FB27-E20C-439B-949B-B8F0BB19DC09}">
      <dgm:prSet/>
      <dgm:spPr/>
      <dgm:t>
        <a:bodyPr/>
        <a:lstStyle/>
        <a:p>
          <a:endParaRPr lang="pl-PL"/>
        </a:p>
      </dgm:t>
    </dgm:pt>
    <dgm:pt modelId="{FD5A1655-C30A-4470-8CD8-6A5CFE2A7BE1}" type="sibTrans" cxnId="{DA04FB27-E20C-439B-949B-B8F0BB19DC09}">
      <dgm:prSet/>
      <dgm:spPr/>
      <dgm:t>
        <a:bodyPr/>
        <a:lstStyle/>
        <a:p>
          <a:endParaRPr lang="pl-PL"/>
        </a:p>
      </dgm:t>
    </dgm:pt>
    <dgm:pt modelId="{CC42555A-9E7F-4A09-B412-C50A1D244527}">
      <dgm:prSet phldrT="[Tekst]"/>
      <dgm:spPr>
        <a:solidFill>
          <a:srgbClr val="CC6600"/>
        </a:solidFill>
      </dgm:spPr>
      <dgm:t>
        <a:bodyPr/>
        <a:lstStyle/>
        <a:p>
          <a:pPr>
            <a:spcAft>
              <a:spcPct val="15000"/>
            </a:spcAft>
          </a:pPr>
          <a:r>
            <a:rPr lang="pl-PL" b="1" dirty="0">
              <a:solidFill>
                <a:schemeClr val="tx1"/>
              </a:solidFill>
            </a:rPr>
            <a:t>135 mln zł </a:t>
          </a:r>
          <a:r>
            <a:rPr lang="pl-PL" dirty="0"/>
            <a:t>- Budowa siedziby Archiwum Województwa Mazowieckiego</a:t>
          </a:r>
        </a:p>
      </dgm:t>
    </dgm:pt>
    <dgm:pt modelId="{1D693B98-CF9F-48F5-8ADD-0004A83405A4}" type="parTrans" cxnId="{602E8025-0455-48B3-A4B0-D781BFC5538B}">
      <dgm:prSet/>
      <dgm:spPr/>
      <dgm:t>
        <a:bodyPr/>
        <a:lstStyle/>
        <a:p>
          <a:endParaRPr lang="pl-PL"/>
        </a:p>
      </dgm:t>
    </dgm:pt>
    <dgm:pt modelId="{02017BAD-FCAF-450E-8120-FE4CE820A666}" type="sibTrans" cxnId="{602E8025-0455-48B3-A4B0-D781BFC5538B}">
      <dgm:prSet/>
      <dgm:spPr/>
      <dgm:t>
        <a:bodyPr/>
        <a:lstStyle/>
        <a:p>
          <a:endParaRPr lang="pl-PL"/>
        </a:p>
      </dgm:t>
    </dgm:pt>
    <dgm:pt modelId="{5FF4A523-75F7-482F-AF38-FA72B35F3233}" type="pres">
      <dgm:prSet presAssocID="{1017126D-FC99-4C85-8B75-B542F1D279D6}" presName="linearFlow" presStyleCnt="0">
        <dgm:presLayoutVars>
          <dgm:dir/>
          <dgm:animLvl val="lvl"/>
          <dgm:resizeHandles/>
        </dgm:presLayoutVars>
      </dgm:prSet>
      <dgm:spPr/>
    </dgm:pt>
    <dgm:pt modelId="{96C7AA83-1511-4722-9D1B-CAC23625303C}" type="pres">
      <dgm:prSet presAssocID="{62567F82-BAA8-45B0-B2FD-40309DBFEDDA}" presName="compositeNode" presStyleCnt="0">
        <dgm:presLayoutVars>
          <dgm:bulletEnabled val="1"/>
        </dgm:presLayoutVars>
      </dgm:prSet>
      <dgm:spPr/>
    </dgm:pt>
    <dgm:pt modelId="{F03A807E-6258-4725-9335-BC391EECFD55}" type="pres">
      <dgm:prSet presAssocID="{62567F82-BAA8-45B0-B2FD-40309DBFEDDA}" presName="image" presStyleLbl="fgImgPlace1" presStyleIdx="0" presStyleCnt="3" custScaleX="81671" custScaleY="64376" custLinFactNeighborX="-15342" custLinFactNeighborY="-34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4000" r="-114000"/>
          </a:stretch>
        </a:blipFill>
      </dgm:spPr>
    </dgm:pt>
    <dgm:pt modelId="{513AED9F-4759-4FE2-8A01-91C6BEB6B489}" type="pres">
      <dgm:prSet presAssocID="{62567F82-BAA8-45B0-B2FD-40309DBFEDDA}" presName="childNode" presStyleLbl="node1" presStyleIdx="0" presStyleCnt="3" custScaleX="107971" custLinFactNeighborX="2007" custLinFactNeighborY="-220">
        <dgm:presLayoutVars>
          <dgm:bulletEnabled val="1"/>
        </dgm:presLayoutVars>
      </dgm:prSet>
      <dgm:spPr/>
    </dgm:pt>
    <dgm:pt modelId="{EC2ED23A-1CE3-49EF-808F-605ACB38144E}" type="pres">
      <dgm:prSet presAssocID="{62567F82-BAA8-45B0-B2FD-40309DBFEDD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8C83B2E7-A632-495B-BDC0-CA6521A9635A}" type="pres">
      <dgm:prSet presAssocID="{FAB9B59D-2F37-4960-BC4C-E0283BA06A09}" presName="sibTrans" presStyleCnt="0"/>
      <dgm:spPr/>
    </dgm:pt>
    <dgm:pt modelId="{71ABEB3A-4FE1-426E-9E07-AC8D86533A5C}" type="pres">
      <dgm:prSet presAssocID="{6B8F2E57-7804-4630-87B1-43259E439517}" presName="compositeNode" presStyleCnt="0">
        <dgm:presLayoutVars>
          <dgm:bulletEnabled val="1"/>
        </dgm:presLayoutVars>
      </dgm:prSet>
      <dgm:spPr/>
    </dgm:pt>
    <dgm:pt modelId="{77A70404-3EE3-4994-B004-BEEBB8F40E8D}" type="pres">
      <dgm:prSet presAssocID="{6B8F2E57-7804-4630-87B1-43259E439517}" presName="image" presStyleLbl="fgImgPlace1" presStyleIdx="1" presStyleCnt="3" custScaleX="90457" custScaleY="57662"/>
      <dgm:spPr>
        <a:blipFill>
          <a:blip xmlns:r="http://schemas.openxmlformats.org/officeDocument/2006/relationships" r:embed="rId2"/>
          <a:srcRect/>
          <a:stretch>
            <a:fillRect t="-5000" b="-5000"/>
          </a:stretch>
        </a:blipFill>
      </dgm:spPr>
    </dgm:pt>
    <dgm:pt modelId="{C9FBD137-F58B-46F6-B99E-F4B98C6165A4}" type="pres">
      <dgm:prSet presAssocID="{6B8F2E57-7804-4630-87B1-43259E439517}" presName="childNode" presStyleLbl="node1" presStyleIdx="1" presStyleCnt="3" custScaleX="103810">
        <dgm:presLayoutVars>
          <dgm:bulletEnabled val="1"/>
        </dgm:presLayoutVars>
      </dgm:prSet>
      <dgm:spPr/>
    </dgm:pt>
    <dgm:pt modelId="{6DE9667F-08A1-447F-9FF3-ECF8A2CB84A3}" type="pres">
      <dgm:prSet presAssocID="{6B8F2E57-7804-4630-87B1-43259E439517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3393D948-FA8F-4CB9-9382-08600F9AD416}" type="pres">
      <dgm:prSet presAssocID="{244E1562-479B-4568-B415-1129A179D24B}" presName="sibTrans" presStyleCnt="0"/>
      <dgm:spPr/>
    </dgm:pt>
    <dgm:pt modelId="{08918D68-31CC-4BE7-A4DE-B95D2398CAE0}" type="pres">
      <dgm:prSet presAssocID="{8AFB8DC3-9734-4754-8759-BBF2E0DA89EC}" presName="compositeNode" presStyleCnt="0">
        <dgm:presLayoutVars>
          <dgm:bulletEnabled val="1"/>
        </dgm:presLayoutVars>
      </dgm:prSet>
      <dgm:spPr/>
    </dgm:pt>
    <dgm:pt modelId="{1FFC4AF1-05B8-47BC-B256-0FE88B91598A}" type="pres">
      <dgm:prSet presAssocID="{8AFB8DC3-9734-4754-8759-BBF2E0DA89EC}" presName="image" presStyleLbl="fgImgPlace1" presStyleIdx="2" presStyleCnt="3" custScaleX="89046" custScaleY="6674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46FF2EFE-36EE-4AF5-AD7D-5025A56CABD0}" type="pres">
      <dgm:prSet presAssocID="{8AFB8DC3-9734-4754-8759-BBF2E0DA89EC}" presName="childNode" presStyleLbl="node1" presStyleIdx="2" presStyleCnt="3" custScaleX="104309" custLinFactNeighborX="-1503" custLinFactNeighborY="-1670">
        <dgm:presLayoutVars>
          <dgm:bulletEnabled val="1"/>
        </dgm:presLayoutVars>
      </dgm:prSet>
      <dgm:spPr/>
    </dgm:pt>
    <dgm:pt modelId="{C66470CB-9636-4AE6-A588-CB5E3DEDCD20}" type="pres">
      <dgm:prSet presAssocID="{8AFB8DC3-9734-4754-8759-BBF2E0DA89E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C64C1414-9EF6-425C-B8B5-5BCC31599335}" srcId="{8AFB8DC3-9734-4754-8759-BBF2E0DA89EC}" destId="{B056DF9E-BB78-46E8-BEA8-26544B86990C}" srcOrd="0" destOrd="0" parTransId="{AF5E152C-D115-497A-8C4C-1B75085EFF9B}" sibTransId="{56A72C8E-2CD9-4B85-8B39-94A2B0640E1F}"/>
    <dgm:cxn modelId="{353CF317-EB45-420B-A667-C4C28031E799}" type="presOf" srcId="{E0B9A64D-E5C4-4899-8FED-0D194DD0F390}" destId="{C9FBD137-F58B-46F6-B99E-F4B98C6165A4}" srcOrd="0" destOrd="0" presId="urn:microsoft.com/office/officeart/2005/8/layout/hList2"/>
    <dgm:cxn modelId="{2A785F25-D00E-4B1D-85B4-76303ED2A301}" type="presOf" srcId="{6B8F2E57-7804-4630-87B1-43259E439517}" destId="{6DE9667F-08A1-447F-9FF3-ECF8A2CB84A3}" srcOrd="0" destOrd="0" presId="urn:microsoft.com/office/officeart/2005/8/layout/hList2"/>
    <dgm:cxn modelId="{602E8025-0455-48B3-A4B0-D781BFC5538B}" srcId="{8AFB8DC3-9734-4754-8759-BBF2E0DA89EC}" destId="{CC42555A-9E7F-4A09-B412-C50A1D244527}" srcOrd="1" destOrd="0" parTransId="{1D693B98-CF9F-48F5-8ADD-0004A83405A4}" sibTransId="{02017BAD-FCAF-450E-8120-FE4CE820A666}"/>
    <dgm:cxn modelId="{DA04FB27-E20C-439B-949B-B8F0BB19DC09}" srcId="{62567F82-BAA8-45B0-B2FD-40309DBFEDDA}" destId="{3B20C2DC-D5D9-4BFC-8921-CCA731F270AF}" srcOrd="1" destOrd="0" parTransId="{C561DDB2-8FA0-4A3A-A9E7-AF9D6689E18C}" sibTransId="{FD5A1655-C30A-4470-8CD8-6A5CFE2A7BE1}"/>
    <dgm:cxn modelId="{28876729-4CF6-4998-B539-E30FC7A92290}" srcId="{1017126D-FC99-4C85-8B75-B542F1D279D6}" destId="{6B8F2E57-7804-4630-87B1-43259E439517}" srcOrd="1" destOrd="0" parTransId="{3A105623-8A23-44A8-A62E-6A0737AF4C35}" sibTransId="{244E1562-479B-4568-B415-1129A179D24B}"/>
    <dgm:cxn modelId="{D7EA0D31-E9AB-4CDC-860B-FE070D6C4B2F}" type="presOf" srcId="{72839449-30B2-4486-B5B0-5492C6FF83B9}" destId="{C9FBD137-F58B-46F6-B99E-F4B98C6165A4}" srcOrd="0" destOrd="1" presId="urn:microsoft.com/office/officeart/2005/8/layout/hList2"/>
    <dgm:cxn modelId="{18B01E50-9867-4D9C-8EF3-4B8B61528A24}" type="presOf" srcId="{CC42555A-9E7F-4A09-B412-C50A1D244527}" destId="{46FF2EFE-36EE-4AF5-AD7D-5025A56CABD0}" srcOrd="0" destOrd="1" presId="urn:microsoft.com/office/officeart/2005/8/layout/hList2"/>
    <dgm:cxn modelId="{C13DEB55-A511-4C1B-B02A-0B2213865722}" srcId="{1017126D-FC99-4C85-8B75-B542F1D279D6}" destId="{62567F82-BAA8-45B0-B2FD-40309DBFEDDA}" srcOrd="0" destOrd="0" parTransId="{AB5E9D4A-8B2C-452F-BB73-3886DC01FF58}" sibTransId="{FAB9B59D-2F37-4960-BC4C-E0283BA06A09}"/>
    <dgm:cxn modelId="{F9713A9A-8476-4DB9-898C-07EC420076B3}" type="presOf" srcId="{8AFB8DC3-9734-4754-8759-BBF2E0DA89EC}" destId="{C66470CB-9636-4AE6-A588-CB5E3DEDCD20}" srcOrd="0" destOrd="0" presId="urn:microsoft.com/office/officeart/2005/8/layout/hList2"/>
    <dgm:cxn modelId="{720D699B-42F1-47BE-B153-9A7006FFD749}" srcId="{6B8F2E57-7804-4630-87B1-43259E439517}" destId="{E0B9A64D-E5C4-4899-8FED-0D194DD0F390}" srcOrd="0" destOrd="0" parTransId="{C61E0789-80CA-4C67-A218-FC743B733701}" sibTransId="{7C6B9C3B-312A-4A7A-8132-E04DDF326302}"/>
    <dgm:cxn modelId="{84DBFFA5-0072-425D-AE85-04A741CED596}" srcId="{1017126D-FC99-4C85-8B75-B542F1D279D6}" destId="{8AFB8DC3-9734-4754-8759-BBF2E0DA89EC}" srcOrd="2" destOrd="0" parTransId="{43E224C7-7555-4E62-AA07-0A1B91619A78}" sibTransId="{1A4253F1-215C-45BD-897E-688FE38471AE}"/>
    <dgm:cxn modelId="{09C508B1-9697-4B3A-8C8E-7493DF40D27A}" type="presOf" srcId="{37FAE739-7C74-4818-AF73-3EBE072B2FA9}" destId="{513AED9F-4759-4FE2-8A01-91C6BEB6B489}" srcOrd="0" destOrd="0" presId="urn:microsoft.com/office/officeart/2005/8/layout/hList2"/>
    <dgm:cxn modelId="{484A6FB8-7B34-4525-A86C-BDFEFCB4EA08}" type="presOf" srcId="{3B20C2DC-D5D9-4BFC-8921-CCA731F270AF}" destId="{513AED9F-4759-4FE2-8A01-91C6BEB6B489}" srcOrd="0" destOrd="1" presId="urn:microsoft.com/office/officeart/2005/8/layout/hList2"/>
    <dgm:cxn modelId="{6EB5FECE-0C70-4C41-934E-7C7D60E1EA45}" type="presOf" srcId="{1017126D-FC99-4C85-8B75-B542F1D279D6}" destId="{5FF4A523-75F7-482F-AF38-FA72B35F3233}" srcOrd="0" destOrd="0" presId="urn:microsoft.com/office/officeart/2005/8/layout/hList2"/>
    <dgm:cxn modelId="{C073BFD5-4F7D-4E57-AA13-C2D1609CDC7C}" type="presOf" srcId="{62567F82-BAA8-45B0-B2FD-40309DBFEDDA}" destId="{EC2ED23A-1CE3-49EF-808F-605ACB38144E}" srcOrd="0" destOrd="0" presId="urn:microsoft.com/office/officeart/2005/8/layout/hList2"/>
    <dgm:cxn modelId="{E6AB11D9-5A95-42C6-A93B-DBB26ACB8F80}" srcId="{6B8F2E57-7804-4630-87B1-43259E439517}" destId="{72839449-30B2-4486-B5B0-5492C6FF83B9}" srcOrd="1" destOrd="0" parTransId="{AD965874-7F8D-4F92-84D3-B7EA6084164B}" sibTransId="{C694BF65-B035-4428-90D0-1C69EA55F326}"/>
    <dgm:cxn modelId="{2E1FCADF-B480-4958-8BB4-129BD7C7E036}" type="presOf" srcId="{B056DF9E-BB78-46E8-BEA8-26544B86990C}" destId="{46FF2EFE-36EE-4AF5-AD7D-5025A56CABD0}" srcOrd="0" destOrd="0" presId="urn:microsoft.com/office/officeart/2005/8/layout/hList2"/>
    <dgm:cxn modelId="{4676B7F9-33A1-40F1-B7CE-83CFAEC2FE14}" srcId="{62567F82-BAA8-45B0-B2FD-40309DBFEDDA}" destId="{37FAE739-7C74-4818-AF73-3EBE072B2FA9}" srcOrd="0" destOrd="0" parTransId="{7CE101D4-B17C-46DB-A0E9-EC26CCF54262}" sibTransId="{C75A8775-9E6A-4A62-9984-BD05CD9FEBFF}"/>
    <dgm:cxn modelId="{E1D8B81B-BBD8-43CE-A7A7-21141891D3F8}" type="presParOf" srcId="{5FF4A523-75F7-482F-AF38-FA72B35F3233}" destId="{96C7AA83-1511-4722-9D1B-CAC23625303C}" srcOrd="0" destOrd="0" presId="urn:microsoft.com/office/officeart/2005/8/layout/hList2"/>
    <dgm:cxn modelId="{8191F333-BE94-4C44-B6F8-0A664A5F9085}" type="presParOf" srcId="{96C7AA83-1511-4722-9D1B-CAC23625303C}" destId="{F03A807E-6258-4725-9335-BC391EECFD55}" srcOrd="0" destOrd="0" presId="urn:microsoft.com/office/officeart/2005/8/layout/hList2"/>
    <dgm:cxn modelId="{A478BBCB-BCEE-40DE-ACCC-042BB38813FB}" type="presParOf" srcId="{96C7AA83-1511-4722-9D1B-CAC23625303C}" destId="{513AED9F-4759-4FE2-8A01-91C6BEB6B489}" srcOrd="1" destOrd="0" presId="urn:microsoft.com/office/officeart/2005/8/layout/hList2"/>
    <dgm:cxn modelId="{F3B90CAE-E545-4CF4-AB01-DA63F6627D81}" type="presParOf" srcId="{96C7AA83-1511-4722-9D1B-CAC23625303C}" destId="{EC2ED23A-1CE3-49EF-808F-605ACB38144E}" srcOrd="2" destOrd="0" presId="urn:microsoft.com/office/officeart/2005/8/layout/hList2"/>
    <dgm:cxn modelId="{8BA46D99-18DB-4DD6-B278-3EA109D4C95D}" type="presParOf" srcId="{5FF4A523-75F7-482F-AF38-FA72B35F3233}" destId="{8C83B2E7-A632-495B-BDC0-CA6521A9635A}" srcOrd="1" destOrd="0" presId="urn:microsoft.com/office/officeart/2005/8/layout/hList2"/>
    <dgm:cxn modelId="{8990C9EA-888D-493B-898F-C6B0F35DCAB9}" type="presParOf" srcId="{5FF4A523-75F7-482F-AF38-FA72B35F3233}" destId="{71ABEB3A-4FE1-426E-9E07-AC8D86533A5C}" srcOrd="2" destOrd="0" presId="urn:microsoft.com/office/officeart/2005/8/layout/hList2"/>
    <dgm:cxn modelId="{B150FC68-D20E-4374-B57F-5C015DF3281D}" type="presParOf" srcId="{71ABEB3A-4FE1-426E-9E07-AC8D86533A5C}" destId="{77A70404-3EE3-4994-B004-BEEBB8F40E8D}" srcOrd="0" destOrd="0" presId="urn:microsoft.com/office/officeart/2005/8/layout/hList2"/>
    <dgm:cxn modelId="{89532D54-DAE6-4498-AB73-8C5AF1930726}" type="presParOf" srcId="{71ABEB3A-4FE1-426E-9E07-AC8D86533A5C}" destId="{C9FBD137-F58B-46F6-B99E-F4B98C6165A4}" srcOrd="1" destOrd="0" presId="urn:microsoft.com/office/officeart/2005/8/layout/hList2"/>
    <dgm:cxn modelId="{A67B8A63-3E00-46AB-9136-AFF4F3A5A54F}" type="presParOf" srcId="{71ABEB3A-4FE1-426E-9E07-AC8D86533A5C}" destId="{6DE9667F-08A1-447F-9FF3-ECF8A2CB84A3}" srcOrd="2" destOrd="0" presId="urn:microsoft.com/office/officeart/2005/8/layout/hList2"/>
    <dgm:cxn modelId="{48C69D5A-E622-4261-BA50-CB98604DA4D9}" type="presParOf" srcId="{5FF4A523-75F7-482F-AF38-FA72B35F3233}" destId="{3393D948-FA8F-4CB9-9382-08600F9AD416}" srcOrd="3" destOrd="0" presId="urn:microsoft.com/office/officeart/2005/8/layout/hList2"/>
    <dgm:cxn modelId="{37E526ED-0650-4F21-930F-0B00806CF7DB}" type="presParOf" srcId="{5FF4A523-75F7-482F-AF38-FA72B35F3233}" destId="{08918D68-31CC-4BE7-A4DE-B95D2398CAE0}" srcOrd="4" destOrd="0" presId="urn:microsoft.com/office/officeart/2005/8/layout/hList2"/>
    <dgm:cxn modelId="{5BF4CBA7-6B8C-43AC-9C5C-777DDB27A2D7}" type="presParOf" srcId="{08918D68-31CC-4BE7-A4DE-B95D2398CAE0}" destId="{1FFC4AF1-05B8-47BC-B256-0FE88B91598A}" srcOrd="0" destOrd="0" presId="urn:microsoft.com/office/officeart/2005/8/layout/hList2"/>
    <dgm:cxn modelId="{AA978AB9-BDEA-4975-AD9A-BA90B95A9B72}" type="presParOf" srcId="{08918D68-31CC-4BE7-A4DE-B95D2398CAE0}" destId="{46FF2EFE-36EE-4AF5-AD7D-5025A56CABD0}" srcOrd="1" destOrd="0" presId="urn:microsoft.com/office/officeart/2005/8/layout/hList2"/>
    <dgm:cxn modelId="{1F2461CC-9170-469E-A199-A5DF6016422D}" type="presParOf" srcId="{08918D68-31CC-4BE7-A4DE-B95D2398CAE0}" destId="{C66470CB-9636-4AE6-A588-CB5E3DEDCD2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4E253-B6A3-44AD-94A2-DBC39457D6A4}">
      <dsp:nvSpPr>
        <dsp:cNvPr id="0" name=""/>
        <dsp:cNvSpPr/>
      </dsp:nvSpPr>
      <dsp:spPr>
        <a:xfrm>
          <a:off x="177803" y="191132"/>
          <a:ext cx="3359392" cy="143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Calibri"/>
              <a:ea typeface="+mn-ea"/>
              <a:cs typeface="+mn-cs"/>
            </a:rPr>
            <a:t>Dochody 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Calibri"/>
              <a:ea typeface="+mn-ea"/>
              <a:cs typeface="+mn-cs"/>
            </a:rPr>
            <a:t>5 998 mln zł</a:t>
          </a:r>
        </a:p>
      </dsp:txBody>
      <dsp:txXfrm>
        <a:off x="219925" y="233254"/>
        <a:ext cx="3275148" cy="1353896"/>
      </dsp:txXfrm>
    </dsp:sp>
    <dsp:sp modelId="{A9C72197-5038-45BE-B23B-87E3D2688E4D}">
      <dsp:nvSpPr>
        <dsp:cNvPr id="0" name=""/>
        <dsp:cNvSpPr/>
      </dsp:nvSpPr>
      <dsp:spPr>
        <a:xfrm>
          <a:off x="513743" y="1629273"/>
          <a:ext cx="273662" cy="873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1436"/>
              </a:lnTo>
              <a:lnTo>
                <a:pt x="310972" y="1041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11F44-6782-434E-BDFA-16E76D5618E8}">
      <dsp:nvSpPr>
        <dsp:cNvPr id="0" name=""/>
        <dsp:cNvSpPr/>
      </dsp:nvSpPr>
      <dsp:spPr>
        <a:xfrm>
          <a:off x="787405" y="1752503"/>
          <a:ext cx="2400101" cy="1500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Calibri"/>
              <a:ea typeface="+mn-ea"/>
              <a:cs typeface="+mn-cs"/>
            </a:rPr>
            <a:t>Przychody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Calibri"/>
              <a:ea typeface="+mn-ea"/>
              <a:cs typeface="+mn-cs"/>
            </a:rPr>
            <a:t>2 090 mln zł</a:t>
          </a:r>
        </a:p>
      </dsp:txBody>
      <dsp:txXfrm>
        <a:off x="831340" y="1796438"/>
        <a:ext cx="2312231" cy="1412193"/>
      </dsp:txXfrm>
    </dsp:sp>
    <dsp:sp modelId="{BA739257-50E0-42C4-8D40-167E53C66ABB}">
      <dsp:nvSpPr>
        <dsp:cNvPr id="0" name=""/>
        <dsp:cNvSpPr/>
      </dsp:nvSpPr>
      <dsp:spPr>
        <a:xfrm>
          <a:off x="3989435" y="227988"/>
          <a:ext cx="3376162" cy="1321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Calibri"/>
              <a:ea typeface="+mn-ea"/>
              <a:cs typeface="+mn-cs"/>
            </a:rPr>
            <a:t>Wydatki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Calibri"/>
              <a:ea typeface="+mn-ea"/>
              <a:cs typeface="+mn-cs"/>
            </a:rPr>
            <a:t>7 803 mln zł</a:t>
          </a:r>
        </a:p>
      </dsp:txBody>
      <dsp:txXfrm>
        <a:off x="4028133" y="266686"/>
        <a:ext cx="3298766" cy="1243844"/>
      </dsp:txXfrm>
    </dsp:sp>
    <dsp:sp modelId="{2D837E59-642A-422E-BE15-00E0287D6F2B}">
      <dsp:nvSpPr>
        <dsp:cNvPr id="0" name=""/>
        <dsp:cNvSpPr/>
      </dsp:nvSpPr>
      <dsp:spPr>
        <a:xfrm>
          <a:off x="4327051" y="1549229"/>
          <a:ext cx="346538" cy="953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754"/>
              </a:lnTo>
              <a:lnTo>
                <a:pt x="302949" y="11027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17F81-0003-489D-B725-4439FEF819A4}">
      <dsp:nvSpPr>
        <dsp:cNvPr id="0" name=""/>
        <dsp:cNvSpPr/>
      </dsp:nvSpPr>
      <dsp:spPr>
        <a:xfrm>
          <a:off x="4673590" y="1752503"/>
          <a:ext cx="2400101" cy="1500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Calibri"/>
              <a:ea typeface="+mn-ea"/>
              <a:cs typeface="+mn-cs"/>
            </a:rPr>
            <a:t>Rozchody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Calibri"/>
              <a:ea typeface="+mn-ea"/>
              <a:cs typeface="+mn-cs"/>
            </a:rPr>
            <a:t>285 mln zł</a:t>
          </a:r>
        </a:p>
      </dsp:txBody>
      <dsp:txXfrm>
        <a:off x="4717525" y="1796438"/>
        <a:ext cx="2312231" cy="14121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ED23A-1CE3-49EF-808F-605ACB38144E}">
      <dsp:nvSpPr>
        <dsp:cNvPr id="0" name=""/>
        <dsp:cNvSpPr/>
      </dsp:nvSpPr>
      <dsp:spPr>
        <a:xfrm rot="16200000">
          <a:off x="-2226927" y="3767270"/>
          <a:ext cx="5321633" cy="69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14602" bIns="0" numCol="1" spcCol="1270" anchor="t" anchorCtr="0">
          <a:noAutofit/>
        </a:bodyPr>
        <a:lstStyle/>
        <a:p>
          <a:pPr marL="0" lvl="0" indent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Edukacja i sport</a:t>
          </a:r>
        </a:p>
      </dsp:txBody>
      <dsp:txXfrm>
        <a:off x="-2226927" y="3767270"/>
        <a:ext cx="5321633" cy="696871"/>
      </dsp:txXfrm>
    </dsp:sp>
    <dsp:sp modelId="{513AED9F-4759-4FE2-8A01-91C6BEB6B489}">
      <dsp:nvSpPr>
        <dsp:cNvPr id="0" name=""/>
        <dsp:cNvSpPr/>
      </dsp:nvSpPr>
      <dsp:spPr>
        <a:xfrm>
          <a:off x="782324" y="1160950"/>
          <a:ext cx="3471159" cy="590951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614602" rIns="227584" bIns="227584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pl-PL" sz="2500" b="1" kern="1200" dirty="0">
              <a:solidFill>
                <a:schemeClr val="tx1"/>
              </a:solidFill>
            </a:rPr>
            <a:t>64 mln zł </a:t>
          </a:r>
          <a:r>
            <a:rPr lang="pl-PL" sz="2500" kern="1200" dirty="0"/>
            <a:t>- Przebudowa i rozbudowa budynku wraz z zagospodarowaniem terenu na potrzeby </a:t>
          </a:r>
          <a:r>
            <a:rPr lang="pl-PL" sz="2500" kern="1200" dirty="0" err="1"/>
            <a:t>CKZiU</a:t>
          </a:r>
          <a:r>
            <a:rPr lang="pl-PL" sz="2500" kern="1200" dirty="0"/>
            <a:t> ul. Kelles-Krauza 3 w Radomiu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500" b="1" kern="1200" dirty="0">
              <a:solidFill>
                <a:schemeClr val="tx1"/>
              </a:solidFill>
            </a:rPr>
            <a:t>14 mln zł </a:t>
          </a:r>
          <a:r>
            <a:rPr lang="pl-PL" sz="2500" kern="1200" dirty="0"/>
            <a:t>- Dobudowa budynku dydaktycznego -  SOSW dla Dzieci Niesłyszących w Radomiu</a:t>
          </a:r>
        </a:p>
      </dsp:txBody>
      <dsp:txXfrm>
        <a:off x="782324" y="1160950"/>
        <a:ext cx="3471159" cy="5909511"/>
      </dsp:txXfrm>
    </dsp:sp>
    <dsp:sp modelId="{F03A807E-6258-4725-9335-BC391EECFD55}">
      <dsp:nvSpPr>
        <dsp:cNvPr id="0" name=""/>
        <dsp:cNvSpPr/>
      </dsp:nvSpPr>
      <dsp:spPr>
        <a:xfrm>
          <a:off x="157196" y="472622"/>
          <a:ext cx="1138283" cy="89723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9667F-08A1-447F-9FF3-ECF8A2CB84A3}">
      <dsp:nvSpPr>
        <dsp:cNvPr id="0" name=""/>
        <dsp:cNvSpPr/>
      </dsp:nvSpPr>
      <dsp:spPr>
        <a:xfrm rot="16200000">
          <a:off x="2549289" y="3720482"/>
          <a:ext cx="5909511" cy="69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14602" bIns="0" numCol="1" spcCol="1270" anchor="t" anchorCtr="0">
          <a:noAutofit/>
        </a:bodyPr>
        <a:lstStyle/>
        <a:p>
          <a:pPr marL="0" lvl="0" indent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Rozwój regionalny</a:t>
          </a:r>
        </a:p>
      </dsp:txBody>
      <dsp:txXfrm>
        <a:off x="2549289" y="3720482"/>
        <a:ext cx="5909511" cy="696871"/>
      </dsp:txXfrm>
    </dsp:sp>
    <dsp:sp modelId="{C9FBD137-F58B-46F6-B99E-F4B98C6165A4}">
      <dsp:nvSpPr>
        <dsp:cNvPr id="0" name=""/>
        <dsp:cNvSpPr/>
      </dsp:nvSpPr>
      <dsp:spPr>
        <a:xfrm>
          <a:off x="5852480" y="1114162"/>
          <a:ext cx="3471159" cy="5909511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14602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pl-PL" sz="2700" b="1" kern="1200">
              <a:solidFill>
                <a:schemeClr val="tx1"/>
              </a:solidFill>
            </a:rPr>
            <a:t>431 </a:t>
          </a:r>
          <a:r>
            <a:rPr lang="pl-PL" sz="2700" b="1" kern="1200" dirty="0">
              <a:solidFill>
                <a:schemeClr val="tx1"/>
              </a:solidFill>
            </a:rPr>
            <a:t>mln zł </a:t>
          </a:r>
          <a:r>
            <a:rPr lang="pl-PL" sz="2700" kern="1200" dirty="0"/>
            <a:t>- Wydatki dotyczące eksploatacji sieci Internet dla Mazowsza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pl-PL" sz="2700" b="1" kern="1200" dirty="0">
              <a:solidFill>
                <a:schemeClr val="tx1"/>
              </a:solidFill>
            </a:rPr>
            <a:t>157 mln zł </a:t>
          </a:r>
          <a:r>
            <a:rPr lang="pl-PL" sz="2700" kern="1200" dirty="0"/>
            <a:t>- Pomoc Techniczna FEM dla MJWPU na lata 2024-2026 </a:t>
          </a:r>
          <a:r>
            <a:rPr lang="pl-PL" sz="2500" kern="1200" dirty="0"/>
            <a:t>w zakresie przygotowania, wdrażania, monitorowania i kontroli </a:t>
          </a:r>
        </a:p>
      </dsp:txBody>
      <dsp:txXfrm>
        <a:off x="5852480" y="1114162"/>
        <a:ext cx="3471159" cy="5909511"/>
      </dsp:txXfrm>
    </dsp:sp>
    <dsp:sp modelId="{77A70404-3EE3-4994-B004-BEEBB8F40E8D}">
      <dsp:nvSpPr>
        <dsp:cNvPr id="0" name=""/>
        <dsp:cNvSpPr/>
      </dsp:nvSpPr>
      <dsp:spPr>
        <a:xfrm>
          <a:off x="5222111" y="489333"/>
          <a:ext cx="1260738" cy="8036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470CB-9636-4AE6-A588-CB5E3DEDCD20}">
      <dsp:nvSpPr>
        <dsp:cNvPr id="0" name=""/>
        <dsp:cNvSpPr/>
      </dsp:nvSpPr>
      <dsp:spPr>
        <a:xfrm rot="16200000">
          <a:off x="7619444" y="3783772"/>
          <a:ext cx="5909511" cy="696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14602" bIns="0" numCol="1" spcCol="1270" anchor="t" anchorCtr="0">
          <a:noAutofit/>
        </a:bodyPr>
        <a:lstStyle/>
        <a:p>
          <a:pPr marL="0" lvl="0" indent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Ochrona środowiska</a:t>
          </a:r>
        </a:p>
      </dsp:txBody>
      <dsp:txXfrm>
        <a:off x="7619444" y="3783772"/>
        <a:ext cx="5909511" cy="696871"/>
      </dsp:txXfrm>
    </dsp:sp>
    <dsp:sp modelId="{46FF2EFE-36EE-4AF5-AD7D-5025A56CABD0}">
      <dsp:nvSpPr>
        <dsp:cNvPr id="0" name=""/>
        <dsp:cNvSpPr/>
      </dsp:nvSpPr>
      <dsp:spPr>
        <a:xfrm>
          <a:off x="10870464" y="1078763"/>
          <a:ext cx="3471159" cy="590951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614602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pl-PL" sz="2300" b="1" kern="1200" dirty="0">
              <a:solidFill>
                <a:schemeClr val="tx1"/>
              </a:solidFill>
            </a:rPr>
            <a:t>105 mln zł </a:t>
          </a:r>
          <a:r>
            <a:rPr lang="pl-PL" sz="2300" kern="1200" dirty="0"/>
            <a:t>- Wykonanie zastępcze – usunięcie odpadów LOVEKO </a:t>
          </a:r>
          <a:br>
            <a:rPr lang="pl-PL" sz="2300" kern="1200" dirty="0"/>
          </a:br>
          <a:r>
            <a:rPr lang="pl-PL" sz="2300" kern="1200" dirty="0"/>
            <a:t>Sp. z o.o.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1" kern="1200" dirty="0">
              <a:solidFill>
                <a:schemeClr val="tx1"/>
              </a:solidFill>
            </a:rPr>
            <a:t>29 mln zł </a:t>
          </a:r>
          <a:r>
            <a:rPr lang="pl-PL" sz="2300" kern="1200" dirty="0"/>
            <a:t>- Mazowsze bez smogu FEM 2021-2027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300" kern="1200" dirty="0"/>
        </a:p>
      </dsp:txBody>
      <dsp:txXfrm>
        <a:off x="10870464" y="1078763"/>
        <a:ext cx="3471159" cy="5909511"/>
      </dsp:txXfrm>
    </dsp:sp>
    <dsp:sp modelId="{1FFC4AF1-05B8-47BC-B256-0FE88B91598A}">
      <dsp:nvSpPr>
        <dsp:cNvPr id="0" name=""/>
        <dsp:cNvSpPr/>
      </dsp:nvSpPr>
      <dsp:spPr>
        <a:xfrm>
          <a:off x="10302100" y="489333"/>
          <a:ext cx="1241072" cy="930239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ED23A-1CE3-49EF-808F-605ACB38144E}">
      <dsp:nvSpPr>
        <dsp:cNvPr id="0" name=""/>
        <dsp:cNvSpPr/>
      </dsp:nvSpPr>
      <dsp:spPr>
        <a:xfrm rot="16200000">
          <a:off x="-1689437" y="3996063"/>
          <a:ext cx="5321633" cy="788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02509" bIns="0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/>
            <a:t>Programy wsparcia</a:t>
          </a:r>
        </a:p>
      </dsp:txBody>
      <dsp:txXfrm>
        <a:off x="-1689437" y="3996063"/>
        <a:ext cx="5321633" cy="788956"/>
      </dsp:txXfrm>
    </dsp:sp>
    <dsp:sp modelId="{513AED9F-4759-4FE2-8A01-91C6BEB6B489}">
      <dsp:nvSpPr>
        <dsp:cNvPr id="0" name=""/>
        <dsp:cNvSpPr/>
      </dsp:nvSpPr>
      <dsp:spPr>
        <a:xfrm>
          <a:off x="1682083" y="1041384"/>
          <a:ext cx="12307361" cy="5909511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488" tIns="1102509" rIns="348488" bIns="34848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pl-PL" sz="3800" b="1" kern="1200" dirty="0">
              <a:solidFill>
                <a:schemeClr val="tx1"/>
              </a:solidFill>
            </a:rPr>
            <a:t>2 156 mln zł </a:t>
          </a:r>
          <a:r>
            <a:rPr lang="pl-PL" sz="3800" kern="1200" dirty="0"/>
            <a:t>- Instrument wsparcia zadań ważnych dla równomiernego rozwoju województwa </a:t>
          </a:r>
          <a:r>
            <a:rPr lang="pl-PL" sz="3800" kern="1200" dirty="0" err="1"/>
            <a:t>mazowieckieg</a:t>
          </a:r>
          <a:endParaRPr lang="pl-PL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pl-PL" sz="3800" b="1" kern="1200" dirty="0">
              <a:solidFill>
                <a:schemeClr val="tx1"/>
              </a:solidFill>
            </a:rPr>
            <a:t>165 mln zł </a:t>
          </a:r>
          <a:r>
            <a:rPr lang="pl-PL" sz="3800" kern="1200" dirty="0"/>
            <a:t>- Mazowsze dla Sportu 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800" b="1" kern="1200" dirty="0">
              <a:solidFill>
                <a:schemeClr val="tx1"/>
              </a:solidFill>
            </a:rPr>
            <a:t>142 mln zł </a:t>
          </a:r>
          <a:r>
            <a:rPr lang="pl-PL" sz="3800" kern="1200" dirty="0"/>
            <a:t>- Dotacje celowe dla jst na zadania wynikające z ustawy o ochronie gruntów rolnych i leśnych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800" b="1" kern="1200" dirty="0">
              <a:solidFill>
                <a:schemeClr val="tx1"/>
              </a:solidFill>
            </a:rPr>
            <a:t>90 mln zł </a:t>
          </a:r>
          <a:r>
            <a:rPr lang="pl-PL" sz="3800" kern="1200" dirty="0"/>
            <a:t>- Mazowsze dla lokalnych centrów integracyjnych</a:t>
          </a:r>
        </a:p>
      </dsp:txBody>
      <dsp:txXfrm>
        <a:off x="1682083" y="1041384"/>
        <a:ext cx="12307361" cy="5909511"/>
      </dsp:txXfrm>
    </dsp:sp>
    <dsp:sp modelId="{F03A807E-6258-4725-9335-BC391EECFD55}">
      <dsp:nvSpPr>
        <dsp:cNvPr id="0" name=""/>
        <dsp:cNvSpPr/>
      </dsp:nvSpPr>
      <dsp:spPr>
        <a:xfrm>
          <a:off x="475031" y="201022"/>
          <a:ext cx="2041920" cy="160951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13000" b="-1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016BD-B37C-4E7D-9B28-1D28A417AB80}">
      <dsp:nvSpPr>
        <dsp:cNvPr id="0" name=""/>
        <dsp:cNvSpPr/>
      </dsp:nvSpPr>
      <dsp:spPr>
        <a:xfrm>
          <a:off x="1614918" y="113707"/>
          <a:ext cx="4834090" cy="1056604"/>
        </a:xfrm>
        <a:prstGeom prst="roundRect">
          <a:avLst>
            <a:gd name="adj" fmla="val 10000"/>
          </a:avLst>
        </a:prstGeom>
        <a:solidFill>
          <a:srgbClr val="D73A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DEFICYT (D-W)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1 805 mln zł</a:t>
          </a:r>
        </a:p>
      </dsp:txBody>
      <dsp:txXfrm>
        <a:off x="1645865" y="144654"/>
        <a:ext cx="4772196" cy="994710"/>
      </dsp:txXfrm>
    </dsp:sp>
    <dsp:sp modelId="{C78036F4-1601-4618-864A-F59A2117FB05}">
      <dsp:nvSpPr>
        <dsp:cNvPr id="0" name=""/>
        <dsp:cNvSpPr/>
      </dsp:nvSpPr>
      <dsp:spPr>
        <a:xfrm rot="5423596">
          <a:off x="3718997" y="1160899"/>
          <a:ext cx="613068" cy="8362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 rot="-5400000">
        <a:off x="3775294" y="1272481"/>
        <a:ext cx="501737" cy="429148"/>
      </dsp:txXfrm>
    </dsp:sp>
    <dsp:sp modelId="{7DF20C0D-28C3-45C8-9030-6FE478E57F9B}">
      <dsp:nvSpPr>
        <dsp:cNvPr id="0" name=""/>
        <dsp:cNvSpPr/>
      </dsp:nvSpPr>
      <dsp:spPr>
        <a:xfrm>
          <a:off x="1647306" y="1987717"/>
          <a:ext cx="4738085" cy="1858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Źródłem pokrycia deficytu jest: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700" kern="1200" dirty="0"/>
            <a:t>kredyt długoterminowy, pożyczka długoterminowa, emisja obligacji (1 770 mln zł),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700" kern="1200" dirty="0"/>
            <a:t>rozliczenia z niewykorzystanych środków (5 mln zł),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700" kern="1200" dirty="0"/>
            <a:t> spłaty udzielonych pożyczek (30 mln zł)</a:t>
          </a:r>
        </a:p>
      </dsp:txBody>
      <dsp:txXfrm>
        <a:off x="1701733" y="2042144"/>
        <a:ext cx="4629231" cy="1749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0BDB3-A34A-4A33-8B68-2AA41D013BC8}">
      <dsp:nvSpPr>
        <dsp:cNvPr id="0" name=""/>
        <dsp:cNvSpPr/>
      </dsp:nvSpPr>
      <dsp:spPr>
        <a:xfrm>
          <a:off x="5569345" y="3133204"/>
          <a:ext cx="1669646" cy="2049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4823" y="0"/>
              </a:lnTo>
              <a:lnTo>
                <a:pt x="834823" y="2049775"/>
              </a:lnTo>
              <a:lnTo>
                <a:pt x="1669646" y="2049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6338075" y="4091998"/>
        <a:ext cx="132186" cy="132186"/>
      </dsp:txXfrm>
    </dsp:sp>
    <dsp:sp modelId="{898AEF00-527D-4C6B-851A-A24194FFD371}">
      <dsp:nvSpPr>
        <dsp:cNvPr id="0" name=""/>
        <dsp:cNvSpPr/>
      </dsp:nvSpPr>
      <dsp:spPr>
        <a:xfrm>
          <a:off x="5569345" y="3133204"/>
          <a:ext cx="1626657" cy="162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3328" y="0"/>
              </a:lnTo>
              <a:lnTo>
                <a:pt x="813328" y="162405"/>
              </a:lnTo>
              <a:lnTo>
                <a:pt x="1626657" y="1624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341805" y="3173538"/>
        <a:ext cx="81737" cy="81737"/>
      </dsp:txXfrm>
    </dsp:sp>
    <dsp:sp modelId="{A69B06AB-FD9B-41B3-B08A-2001CA3F361C}">
      <dsp:nvSpPr>
        <dsp:cNvPr id="0" name=""/>
        <dsp:cNvSpPr/>
      </dsp:nvSpPr>
      <dsp:spPr>
        <a:xfrm>
          <a:off x="5569345" y="1319425"/>
          <a:ext cx="1701697" cy="1813778"/>
        </a:xfrm>
        <a:custGeom>
          <a:avLst/>
          <a:gdLst/>
          <a:ahLst/>
          <a:cxnLst/>
          <a:rect l="0" t="0" r="0" b="0"/>
          <a:pathLst>
            <a:path>
              <a:moveTo>
                <a:pt x="0" y="1813778"/>
              </a:moveTo>
              <a:lnTo>
                <a:pt x="850848" y="1813778"/>
              </a:lnTo>
              <a:lnTo>
                <a:pt x="850848" y="0"/>
              </a:lnTo>
              <a:lnTo>
                <a:pt x="17016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6358016" y="2164137"/>
        <a:ext cx="124354" cy="124354"/>
      </dsp:txXfrm>
    </dsp:sp>
    <dsp:sp modelId="{B377F9B7-89AC-4408-B4C9-94FC60F18EF8}">
      <dsp:nvSpPr>
        <dsp:cNvPr id="0" name=""/>
        <dsp:cNvSpPr/>
      </dsp:nvSpPr>
      <dsp:spPr>
        <a:xfrm>
          <a:off x="400939" y="621455"/>
          <a:ext cx="5313315" cy="5023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300" kern="1200" dirty="0"/>
            <a:t>Rezerwy budżetowe – 387,2</a:t>
          </a:r>
          <a:r>
            <a:rPr lang="pl-PL" sz="6300" kern="1200" dirty="0">
              <a:solidFill>
                <a:schemeClr val="bg1"/>
              </a:solidFill>
            </a:rPr>
            <a:t> mln zł </a:t>
          </a:r>
        </a:p>
      </dsp:txBody>
      <dsp:txXfrm>
        <a:off x="400939" y="621455"/>
        <a:ext cx="5313315" cy="5023496"/>
      </dsp:txXfrm>
    </dsp:sp>
    <dsp:sp modelId="{AE111D95-7F89-49EF-9D73-E30FC8E63714}">
      <dsp:nvSpPr>
        <dsp:cNvPr id="0" name=""/>
        <dsp:cNvSpPr/>
      </dsp:nvSpPr>
      <dsp:spPr>
        <a:xfrm>
          <a:off x="7271042" y="533330"/>
          <a:ext cx="5692436" cy="1572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rezerwa </a:t>
          </a:r>
          <a:r>
            <a:rPr lang="pl-PL" sz="2800" kern="1200" dirty="0">
              <a:solidFill>
                <a:schemeClr val="bg1"/>
              </a:solidFill>
            </a:rPr>
            <a:t>ogólna </a:t>
          </a:r>
          <a:r>
            <a:rPr lang="pl-PL" sz="3200" b="1" kern="1200" dirty="0">
              <a:solidFill>
                <a:schemeClr val="bg1"/>
              </a:solidFill>
            </a:rPr>
            <a:t>50 mln</a:t>
          </a:r>
        </a:p>
      </dsp:txBody>
      <dsp:txXfrm>
        <a:off x="7271042" y="533330"/>
        <a:ext cx="5692436" cy="1572188"/>
      </dsp:txXfrm>
    </dsp:sp>
    <dsp:sp modelId="{AF4C40EB-15BD-4FD7-8981-63F4FECC6EDB}">
      <dsp:nvSpPr>
        <dsp:cNvPr id="0" name=""/>
        <dsp:cNvSpPr/>
      </dsp:nvSpPr>
      <dsp:spPr>
        <a:xfrm>
          <a:off x="7196002" y="2439373"/>
          <a:ext cx="5781109" cy="1712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rezerwy celowe </a:t>
          </a:r>
          <a:r>
            <a:rPr lang="pl-PL" sz="2000" kern="1200" dirty="0"/>
            <a:t>(ze środków własnych) </a:t>
          </a:r>
          <a:br>
            <a:rPr lang="pl-PL" sz="3200" kern="1200" dirty="0"/>
          </a:br>
          <a:r>
            <a:rPr lang="pl-PL" sz="3200" b="1" kern="1200" dirty="0"/>
            <a:t>281,1 mln </a:t>
          </a:r>
        </a:p>
      </dsp:txBody>
      <dsp:txXfrm>
        <a:off x="7196002" y="2439373"/>
        <a:ext cx="5781109" cy="1712473"/>
      </dsp:txXfrm>
    </dsp:sp>
    <dsp:sp modelId="{8A0F7985-D0C7-49B2-90DD-9FE62BCC8251}">
      <dsp:nvSpPr>
        <dsp:cNvPr id="0" name=""/>
        <dsp:cNvSpPr/>
      </dsp:nvSpPr>
      <dsp:spPr>
        <a:xfrm>
          <a:off x="7238991" y="4569954"/>
          <a:ext cx="5694768" cy="1226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Rezerwy celowe </a:t>
          </a:r>
          <a:r>
            <a:rPr lang="pl-PL" sz="2000" kern="1200" dirty="0"/>
            <a:t>(finansowane środkami zewnętrznymi)  </a:t>
          </a:r>
          <a:r>
            <a:rPr lang="pl-PL" sz="3200" b="1" kern="1200" dirty="0"/>
            <a:t>56,1 mln zł</a:t>
          </a:r>
        </a:p>
      </dsp:txBody>
      <dsp:txXfrm>
        <a:off x="7238991" y="4569954"/>
        <a:ext cx="5694768" cy="1226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2CD7F-80C4-4A3D-A5CA-27BC737D657D}">
      <dsp:nvSpPr>
        <dsp:cNvPr id="0" name=""/>
        <dsp:cNvSpPr/>
      </dsp:nvSpPr>
      <dsp:spPr>
        <a:xfrm>
          <a:off x="0" y="435005"/>
          <a:ext cx="2302378" cy="168905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Finansowane ze środków własnych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8 632 202 418 zł</a:t>
          </a:r>
        </a:p>
      </dsp:txBody>
      <dsp:txXfrm>
        <a:off x="337175" y="682361"/>
        <a:ext cx="1628028" cy="1194338"/>
      </dsp:txXfrm>
    </dsp:sp>
    <dsp:sp modelId="{E6A4C4A3-B00F-4A9B-969F-F40F23F46B14}">
      <dsp:nvSpPr>
        <dsp:cNvPr id="0" name=""/>
        <dsp:cNvSpPr/>
      </dsp:nvSpPr>
      <dsp:spPr>
        <a:xfrm>
          <a:off x="2441108" y="773473"/>
          <a:ext cx="979649" cy="979649"/>
        </a:xfrm>
        <a:prstGeom prst="mathPlus">
          <a:avLst/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/>
        </a:p>
      </dsp:txBody>
      <dsp:txXfrm>
        <a:off x="2570960" y="1148091"/>
        <a:ext cx="719945" cy="230413"/>
      </dsp:txXfrm>
    </dsp:sp>
    <dsp:sp modelId="{92BCDCB6-F976-4CD0-B4BB-57F9029A393A}">
      <dsp:nvSpPr>
        <dsp:cNvPr id="0" name=""/>
        <dsp:cNvSpPr/>
      </dsp:nvSpPr>
      <dsp:spPr>
        <a:xfrm>
          <a:off x="3557909" y="418773"/>
          <a:ext cx="2121565" cy="168905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Finansowane z dotacji i płatności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795 512 649 zł</a:t>
          </a:r>
        </a:p>
      </dsp:txBody>
      <dsp:txXfrm>
        <a:off x="3868605" y="666129"/>
        <a:ext cx="1500173" cy="1194338"/>
      </dsp:txXfrm>
    </dsp:sp>
    <dsp:sp modelId="{AE02D9A4-46E7-4F58-A495-F34A66145649}">
      <dsp:nvSpPr>
        <dsp:cNvPr id="0" name=""/>
        <dsp:cNvSpPr/>
      </dsp:nvSpPr>
      <dsp:spPr>
        <a:xfrm>
          <a:off x="5816625" y="773473"/>
          <a:ext cx="979649" cy="979649"/>
        </a:xfrm>
        <a:prstGeom prst="mathEqual">
          <a:avLst/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100" kern="1200" dirty="0"/>
        </a:p>
      </dsp:txBody>
      <dsp:txXfrm>
        <a:off x="5946477" y="975281"/>
        <a:ext cx="719945" cy="576033"/>
      </dsp:txXfrm>
    </dsp:sp>
    <dsp:sp modelId="{1A81AE27-AE26-4A95-A7F8-ACCF36489335}">
      <dsp:nvSpPr>
        <dsp:cNvPr id="0" name=""/>
        <dsp:cNvSpPr/>
      </dsp:nvSpPr>
      <dsp:spPr>
        <a:xfrm>
          <a:off x="6933425" y="418773"/>
          <a:ext cx="1980394" cy="1689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Przedsięwzięcia WPF o charakterze </a:t>
          </a:r>
          <a:r>
            <a:rPr lang="pl-PL" sz="1800" b="1" u="sng" kern="1200" dirty="0"/>
            <a:t>majątkowym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9 427 715 067 zł</a:t>
          </a:r>
        </a:p>
      </dsp:txBody>
      <dsp:txXfrm>
        <a:off x="7223447" y="666129"/>
        <a:ext cx="1400350" cy="1194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3B521-C6A3-4E2B-9F8C-F46949113232}">
      <dsp:nvSpPr>
        <dsp:cNvPr id="0" name=""/>
        <dsp:cNvSpPr/>
      </dsp:nvSpPr>
      <dsp:spPr>
        <a:xfrm>
          <a:off x="0" y="329216"/>
          <a:ext cx="2245676" cy="179657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Finansowane ze środków własnych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16 560 057 516 zł</a:t>
          </a:r>
        </a:p>
      </dsp:txBody>
      <dsp:txXfrm>
        <a:off x="328872" y="592318"/>
        <a:ext cx="1587932" cy="1270366"/>
      </dsp:txXfrm>
    </dsp:sp>
    <dsp:sp modelId="{C44C6D76-72BA-43FF-B226-1406A9CDCE83}">
      <dsp:nvSpPr>
        <dsp:cNvPr id="0" name=""/>
        <dsp:cNvSpPr/>
      </dsp:nvSpPr>
      <dsp:spPr>
        <a:xfrm>
          <a:off x="2380225" y="783573"/>
          <a:ext cx="959450" cy="959450"/>
        </a:xfrm>
        <a:prstGeom prst="mathPlus">
          <a:avLst/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/>
        </a:p>
      </dsp:txBody>
      <dsp:txXfrm>
        <a:off x="2507400" y="1150467"/>
        <a:ext cx="705100" cy="225662"/>
      </dsp:txXfrm>
    </dsp:sp>
    <dsp:sp modelId="{01EAA209-9F0C-44F2-B382-52AFD9720DA0}">
      <dsp:nvSpPr>
        <dsp:cNvPr id="0" name=""/>
        <dsp:cNvSpPr/>
      </dsp:nvSpPr>
      <dsp:spPr>
        <a:xfrm>
          <a:off x="3473998" y="436186"/>
          <a:ext cx="2246139" cy="165422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Finansowane z dotacji i płatności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2 020 264 485 zł</a:t>
          </a:r>
        </a:p>
      </dsp:txBody>
      <dsp:txXfrm>
        <a:off x="3802937" y="678441"/>
        <a:ext cx="1588261" cy="1169714"/>
      </dsp:txXfrm>
    </dsp:sp>
    <dsp:sp modelId="{9A4F198C-64BB-4E4B-9C1B-937292C60432}">
      <dsp:nvSpPr>
        <dsp:cNvPr id="0" name=""/>
        <dsp:cNvSpPr/>
      </dsp:nvSpPr>
      <dsp:spPr>
        <a:xfrm>
          <a:off x="5854461" y="783573"/>
          <a:ext cx="959450" cy="959450"/>
        </a:xfrm>
        <a:prstGeom prst="mathEqual">
          <a:avLst/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000" kern="1200" dirty="0"/>
        </a:p>
      </dsp:txBody>
      <dsp:txXfrm>
        <a:off x="5981636" y="981220"/>
        <a:ext cx="705100" cy="564156"/>
      </dsp:txXfrm>
    </dsp:sp>
    <dsp:sp modelId="{9DD36A5F-E8FD-4C0E-8285-F8BEC35CB3B4}">
      <dsp:nvSpPr>
        <dsp:cNvPr id="0" name=""/>
        <dsp:cNvSpPr/>
      </dsp:nvSpPr>
      <dsp:spPr>
        <a:xfrm>
          <a:off x="6948460" y="451372"/>
          <a:ext cx="1966939" cy="1654224"/>
        </a:xfrm>
        <a:prstGeom prst="ellipse">
          <a:avLst/>
        </a:prstGeom>
        <a:solidFill>
          <a:srgbClr val="CC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Przedsięwzięcia WPF o charakterze </a:t>
          </a:r>
          <a:r>
            <a:rPr lang="pl-PL" sz="1800" b="1" u="sng" kern="1200" dirty="0"/>
            <a:t>bieżącym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17 203 855 898 zł</a:t>
          </a:r>
        </a:p>
      </dsp:txBody>
      <dsp:txXfrm>
        <a:off x="7236512" y="693627"/>
        <a:ext cx="1390835" cy="11697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ED23A-1CE3-49EF-808F-605ACB38144E}">
      <dsp:nvSpPr>
        <dsp:cNvPr id="0" name=""/>
        <dsp:cNvSpPr/>
      </dsp:nvSpPr>
      <dsp:spPr>
        <a:xfrm rot="16200000">
          <a:off x="-2534913" y="3768614"/>
          <a:ext cx="5909511" cy="65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75041" bIns="0" numCol="1" spcCol="1270" anchor="t" anchorCtr="0">
          <a:noAutofit/>
        </a:bodyPr>
        <a:lstStyle/>
        <a:p>
          <a:pPr marL="0" lvl="0" indent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/>
            <a:t>Drogi wojewódzkie </a:t>
          </a:r>
        </a:p>
      </dsp:txBody>
      <dsp:txXfrm>
        <a:off x="-2534913" y="3768614"/>
        <a:ext cx="5909511" cy="652015"/>
      </dsp:txXfrm>
    </dsp:sp>
    <dsp:sp modelId="{513AED9F-4759-4FE2-8A01-91C6BEB6B489}">
      <dsp:nvSpPr>
        <dsp:cNvPr id="0" name=""/>
        <dsp:cNvSpPr/>
      </dsp:nvSpPr>
      <dsp:spPr>
        <a:xfrm>
          <a:off x="766943" y="1245527"/>
          <a:ext cx="3370459" cy="58602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575041" rIns="220472" bIns="22047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pl-PL" sz="2400" b="1" kern="1200" dirty="0">
              <a:solidFill>
                <a:schemeClr val="tx1"/>
              </a:solidFill>
            </a:rPr>
            <a:t>779 mln zł </a:t>
          </a:r>
          <a:r>
            <a:rPr lang="pl-PL" sz="2400" kern="1200" dirty="0"/>
            <a:t>- Remonty zadaniowe na drogach wojewódzkich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b="1" kern="1200" dirty="0">
              <a:solidFill>
                <a:schemeClr val="tx1"/>
              </a:solidFill>
            </a:rPr>
            <a:t>333 mln zł </a:t>
          </a:r>
          <a:r>
            <a:rPr lang="pl-PL" sz="2400" kern="1200" dirty="0"/>
            <a:t>- Budowa drogi wojewódzkiej nr 627 na odcinku Kosów Lacki - Sokołów Podlaski</a:t>
          </a:r>
        </a:p>
      </dsp:txBody>
      <dsp:txXfrm>
        <a:off x="766943" y="1245527"/>
        <a:ext cx="3370459" cy="5860226"/>
      </dsp:txXfrm>
    </dsp:sp>
    <dsp:sp modelId="{F03A807E-6258-4725-9335-BC391EECFD55}">
      <dsp:nvSpPr>
        <dsp:cNvPr id="0" name=""/>
        <dsp:cNvSpPr/>
      </dsp:nvSpPr>
      <dsp:spPr>
        <a:xfrm>
          <a:off x="319581" y="700942"/>
          <a:ext cx="1065014" cy="839482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9667F-08A1-447F-9FF3-ECF8A2CB84A3}">
      <dsp:nvSpPr>
        <dsp:cNvPr id="0" name=""/>
        <dsp:cNvSpPr/>
      </dsp:nvSpPr>
      <dsp:spPr>
        <a:xfrm rot="16200000">
          <a:off x="2266364" y="3724837"/>
          <a:ext cx="5909511" cy="65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75041" bIns="0" numCol="1" spcCol="1270" anchor="t" anchorCtr="0">
          <a:noAutofit/>
        </a:bodyPr>
        <a:lstStyle/>
        <a:p>
          <a:pPr marL="0" lvl="0" indent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/>
            <a:t>Kultura</a:t>
          </a:r>
        </a:p>
      </dsp:txBody>
      <dsp:txXfrm>
        <a:off x="2266364" y="3724837"/>
        <a:ext cx="5909511" cy="652015"/>
      </dsp:txXfrm>
    </dsp:sp>
    <dsp:sp modelId="{C9FBD137-F58B-46F6-B99E-F4B98C6165A4}">
      <dsp:nvSpPr>
        <dsp:cNvPr id="0" name=""/>
        <dsp:cNvSpPr/>
      </dsp:nvSpPr>
      <dsp:spPr>
        <a:xfrm>
          <a:off x="5454356" y="1096089"/>
          <a:ext cx="3433270" cy="5909511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575041" rIns="220472" bIns="22047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pl-PL" sz="2400" b="1" kern="1200" dirty="0">
              <a:solidFill>
                <a:schemeClr val="tx1"/>
              </a:solidFill>
            </a:rPr>
            <a:t>89 mln zł </a:t>
          </a:r>
          <a:r>
            <a:rPr lang="pl-PL" sz="2400" kern="1200" dirty="0"/>
            <a:t>- Budowa nowej siedziby Muzeum Wsi Radomskiej w Radomiu - etap II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b="1" kern="1200" dirty="0">
              <a:solidFill>
                <a:schemeClr val="tx1"/>
              </a:solidFill>
            </a:rPr>
            <a:t>55 mln zł </a:t>
          </a:r>
          <a:r>
            <a:rPr lang="pl-PL" sz="2400" kern="1200" dirty="0"/>
            <a:t>- Przebudowa elewacji i dachu budynku Państwowego Muzeum Etnograficznego w Warszawie etap II realizacja</a:t>
          </a:r>
        </a:p>
      </dsp:txBody>
      <dsp:txXfrm>
        <a:off x="5454356" y="1096089"/>
        <a:ext cx="3433270" cy="5909511"/>
      </dsp:txXfrm>
    </dsp:sp>
    <dsp:sp modelId="{77A70404-3EE3-4994-B004-BEEBB8F40E8D}">
      <dsp:nvSpPr>
        <dsp:cNvPr id="0" name=""/>
        <dsp:cNvSpPr/>
      </dsp:nvSpPr>
      <dsp:spPr>
        <a:xfrm>
          <a:off x="4957334" y="511479"/>
          <a:ext cx="1179586" cy="75193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28000" b="-2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470CB-9636-4AE6-A588-CB5E3DEDCD20}">
      <dsp:nvSpPr>
        <dsp:cNvPr id="0" name=""/>
        <dsp:cNvSpPr/>
      </dsp:nvSpPr>
      <dsp:spPr>
        <a:xfrm rot="16200000">
          <a:off x="7099048" y="3784053"/>
          <a:ext cx="5909511" cy="65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75041" bIns="0" numCol="1" spcCol="1270" anchor="t" anchorCtr="0">
          <a:noAutofit/>
        </a:bodyPr>
        <a:lstStyle/>
        <a:p>
          <a:pPr marL="0" lvl="0" indent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/>
            <a:t>Ochrona zdrowia</a:t>
          </a:r>
        </a:p>
      </dsp:txBody>
      <dsp:txXfrm>
        <a:off x="7099048" y="3784053"/>
        <a:ext cx="5909511" cy="652015"/>
      </dsp:txXfrm>
    </dsp:sp>
    <dsp:sp modelId="{46FF2EFE-36EE-4AF5-AD7D-5025A56CABD0}">
      <dsp:nvSpPr>
        <dsp:cNvPr id="0" name=""/>
        <dsp:cNvSpPr/>
      </dsp:nvSpPr>
      <dsp:spPr>
        <a:xfrm>
          <a:off x="10264972" y="1056616"/>
          <a:ext cx="3379780" cy="5909511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575041" rIns="220472" bIns="22047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pl-PL" sz="2400" b="1" kern="1200" dirty="0">
              <a:solidFill>
                <a:schemeClr val="tx1"/>
              </a:solidFill>
            </a:rPr>
            <a:t>417 mln zł </a:t>
          </a:r>
          <a:r>
            <a:rPr lang="pl-PL" sz="2400" kern="1200" dirty="0"/>
            <a:t>- Budowa z przebudową budynków H i D dla potrzeb Mazowieckiego Szpitala Bródnowskiego w Warszawie Sp. z o. o.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b="1" kern="1200" dirty="0">
              <a:solidFill>
                <a:schemeClr val="tx1"/>
              </a:solidFill>
            </a:rPr>
            <a:t>217 mln zł </a:t>
          </a:r>
          <a:r>
            <a:rPr lang="pl-PL" sz="2400" kern="1200" dirty="0"/>
            <a:t>-E-zdrowie dla Mazowsza 3 w ramach FEM 2021 - 2027</a:t>
          </a:r>
        </a:p>
      </dsp:txBody>
      <dsp:txXfrm>
        <a:off x="10264972" y="1056616"/>
        <a:ext cx="3379780" cy="5909511"/>
      </dsp:txXfrm>
    </dsp:sp>
    <dsp:sp modelId="{1FFC4AF1-05B8-47BC-B256-0FE88B91598A}">
      <dsp:nvSpPr>
        <dsp:cNvPr id="0" name=""/>
        <dsp:cNvSpPr/>
      </dsp:nvSpPr>
      <dsp:spPr>
        <a:xfrm>
          <a:off x="9743392" y="512144"/>
          <a:ext cx="1161187" cy="87036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ED23A-1CE3-49EF-808F-605ACB38144E}">
      <dsp:nvSpPr>
        <dsp:cNvPr id="0" name=""/>
        <dsp:cNvSpPr/>
      </dsp:nvSpPr>
      <dsp:spPr>
        <a:xfrm rot="16200000">
          <a:off x="-2534656" y="3768676"/>
          <a:ext cx="5909511" cy="64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73198" bIns="0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/>
            <a:t>Polityka społeczna</a:t>
          </a:r>
        </a:p>
      </dsp:txBody>
      <dsp:txXfrm>
        <a:off x="-2534656" y="3768676"/>
        <a:ext cx="5909511" cy="649925"/>
      </dsp:txXfrm>
    </dsp:sp>
    <dsp:sp modelId="{513AED9F-4759-4FE2-8A01-91C6BEB6B489}">
      <dsp:nvSpPr>
        <dsp:cNvPr id="0" name=""/>
        <dsp:cNvSpPr/>
      </dsp:nvSpPr>
      <dsp:spPr>
        <a:xfrm>
          <a:off x="681011" y="1125882"/>
          <a:ext cx="3495364" cy="590951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573198" rIns="248920" bIns="24892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pl-PL" sz="2700" b="1" kern="1200" dirty="0">
              <a:solidFill>
                <a:schemeClr val="tx1"/>
              </a:solidFill>
            </a:rPr>
            <a:t>46 mln zł </a:t>
          </a:r>
          <a:r>
            <a:rPr lang="pl-PL" sz="2700" kern="1200" dirty="0"/>
            <a:t>- Dla ciebie, dla  mnie, dla nas - rozwój usług społecznych na Mazowszu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700" b="1" kern="1200" dirty="0">
              <a:solidFill>
                <a:schemeClr val="tx1"/>
              </a:solidFill>
            </a:rPr>
            <a:t>41 mln zł </a:t>
          </a:r>
          <a:r>
            <a:rPr lang="pl-PL" sz="2700" kern="1200" dirty="0"/>
            <a:t>- Profilaktyka uzależnień</a:t>
          </a:r>
        </a:p>
      </dsp:txBody>
      <dsp:txXfrm>
        <a:off x="681011" y="1125882"/>
        <a:ext cx="3495364" cy="5909511"/>
      </dsp:txXfrm>
    </dsp:sp>
    <dsp:sp modelId="{F03A807E-6258-4725-9335-BC391EECFD55}">
      <dsp:nvSpPr>
        <dsp:cNvPr id="0" name=""/>
        <dsp:cNvSpPr/>
      </dsp:nvSpPr>
      <dsp:spPr>
        <a:xfrm>
          <a:off x="14838" y="468147"/>
          <a:ext cx="1061601" cy="8367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4000" r="-11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9667F-08A1-447F-9FF3-ECF8A2CB84A3}">
      <dsp:nvSpPr>
        <dsp:cNvPr id="0" name=""/>
        <dsp:cNvSpPr/>
      </dsp:nvSpPr>
      <dsp:spPr>
        <a:xfrm rot="16200000">
          <a:off x="2319087" y="3725040"/>
          <a:ext cx="5909511" cy="64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73198" bIns="0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/>
            <a:t>Transport</a:t>
          </a:r>
        </a:p>
      </dsp:txBody>
      <dsp:txXfrm>
        <a:off x="2319087" y="3725040"/>
        <a:ext cx="5909511" cy="649925"/>
      </dsp:txXfrm>
    </dsp:sp>
    <dsp:sp modelId="{C9FBD137-F58B-46F6-B99E-F4B98C6165A4}">
      <dsp:nvSpPr>
        <dsp:cNvPr id="0" name=""/>
        <dsp:cNvSpPr/>
      </dsp:nvSpPr>
      <dsp:spPr>
        <a:xfrm>
          <a:off x="5537134" y="1095247"/>
          <a:ext cx="3360659" cy="590951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573198" rIns="248920" bIns="24892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pl-PL" sz="2700" b="1" kern="1200" dirty="0">
              <a:solidFill>
                <a:schemeClr val="tx1"/>
              </a:solidFill>
            </a:rPr>
            <a:t>13 060 mln zł </a:t>
          </a:r>
          <a:r>
            <a:rPr lang="pl-PL" sz="2700" b="1" kern="1200" dirty="0">
              <a:solidFill>
                <a:schemeClr val="bg1"/>
              </a:solidFill>
            </a:rPr>
            <a:t>-</a:t>
          </a:r>
          <a:r>
            <a:rPr lang="pl-PL" sz="2700" b="1" kern="1200" dirty="0">
              <a:solidFill>
                <a:schemeClr val="tx1"/>
              </a:solidFill>
            </a:rPr>
            <a:t> </a:t>
          </a:r>
          <a:r>
            <a:rPr lang="pl-PL" sz="2700" kern="1200" dirty="0"/>
            <a:t>Rekompensata z tytułu przewozów - "Koleje Mazowieckie - KM„</a:t>
          </a:r>
          <a:br>
            <a:rPr lang="pl-PL" sz="2700" kern="1200" dirty="0"/>
          </a:br>
          <a:r>
            <a:rPr lang="pl-PL" sz="2700" kern="1200" dirty="0"/>
            <a:t>Sp. z o.o.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700" b="1" kern="1200" dirty="0">
              <a:solidFill>
                <a:schemeClr val="tx1"/>
              </a:solidFill>
            </a:rPr>
            <a:t>974 mln zł </a:t>
          </a:r>
          <a:r>
            <a:rPr lang="pl-PL" sz="2700" kern="1200" dirty="0"/>
            <a:t>- Rekompensata z tytułu przewozów - "Warszawska Kolej Dojazdowa" </a:t>
          </a:r>
          <a:br>
            <a:rPr lang="pl-PL" sz="2700" kern="1200" dirty="0"/>
          </a:br>
          <a:r>
            <a:rPr lang="pl-PL" sz="2700" kern="1200" dirty="0"/>
            <a:t>Sp. z o.o.</a:t>
          </a:r>
        </a:p>
      </dsp:txBody>
      <dsp:txXfrm>
        <a:off x="5537134" y="1095247"/>
        <a:ext cx="3360659" cy="5909511"/>
      </dsp:txXfrm>
    </dsp:sp>
    <dsp:sp modelId="{77A70404-3EE3-4994-B004-BEEBB8F40E8D}">
      <dsp:nvSpPr>
        <dsp:cNvPr id="0" name=""/>
        <dsp:cNvSpPr/>
      </dsp:nvSpPr>
      <dsp:spPr>
        <a:xfrm>
          <a:off x="5010902" y="512511"/>
          <a:ext cx="1175806" cy="74952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5000" b="-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470CB-9636-4AE6-A588-CB5E3DEDCD20}">
      <dsp:nvSpPr>
        <dsp:cNvPr id="0" name=""/>
        <dsp:cNvSpPr/>
      </dsp:nvSpPr>
      <dsp:spPr>
        <a:xfrm rot="16200000">
          <a:off x="7105478" y="3784066"/>
          <a:ext cx="5909511" cy="64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73198" bIns="0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300" kern="1200" dirty="0"/>
            <a:t>Administracja publiczna</a:t>
          </a:r>
        </a:p>
      </dsp:txBody>
      <dsp:txXfrm>
        <a:off x="7105478" y="3784066"/>
        <a:ext cx="5909511" cy="649925"/>
      </dsp:txXfrm>
    </dsp:sp>
    <dsp:sp modelId="{46FF2EFE-36EE-4AF5-AD7D-5025A56CABD0}">
      <dsp:nvSpPr>
        <dsp:cNvPr id="0" name=""/>
        <dsp:cNvSpPr/>
      </dsp:nvSpPr>
      <dsp:spPr>
        <a:xfrm>
          <a:off x="10266792" y="1055585"/>
          <a:ext cx="3376814" cy="5909511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573198" rIns="248920" bIns="24892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pl-PL" sz="2700" b="1" kern="1200" dirty="0">
              <a:solidFill>
                <a:schemeClr val="tx1"/>
              </a:solidFill>
            </a:rPr>
            <a:t>199 mln zł </a:t>
          </a:r>
          <a:r>
            <a:rPr lang="pl-PL" sz="2700" kern="1200" dirty="0"/>
            <a:t>- Rozwiązania cyfrowe dla mazowieckiej administracji w ramach FEM 2021-2027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700" b="1" kern="1200" dirty="0">
              <a:solidFill>
                <a:schemeClr val="tx1"/>
              </a:solidFill>
            </a:rPr>
            <a:t>135 mln zł </a:t>
          </a:r>
          <a:r>
            <a:rPr lang="pl-PL" sz="2700" kern="1200" dirty="0"/>
            <a:t>- Budowa siedziby Archiwum Województwa Mazowieckiego</a:t>
          </a:r>
        </a:p>
      </dsp:txBody>
      <dsp:txXfrm>
        <a:off x="10266792" y="1055585"/>
        <a:ext cx="3376814" cy="5909511"/>
      </dsp:txXfrm>
    </dsp:sp>
    <dsp:sp modelId="{1FFC4AF1-05B8-47BC-B256-0FE88B91598A}">
      <dsp:nvSpPr>
        <dsp:cNvPr id="0" name=""/>
        <dsp:cNvSpPr/>
      </dsp:nvSpPr>
      <dsp:spPr>
        <a:xfrm>
          <a:off x="9806464" y="512511"/>
          <a:ext cx="1157465" cy="86757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35" cy="497680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958" y="0"/>
            <a:ext cx="2946135" cy="497680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r">
              <a:defRPr sz="1200"/>
            </a:lvl1pPr>
          </a:lstStyle>
          <a:p>
            <a:fld id="{F1FCBBC7-962F-4503-A427-34B2A3B95F54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30548"/>
            <a:ext cx="2946135" cy="497680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958" y="9430548"/>
            <a:ext cx="2946135" cy="497680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r">
              <a:defRPr sz="1200"/>
            </a:lvl1pPr>
          </a:lstStyle>
          <a:p>
            <a:fld id="{9A684FA9-C146-43A3-9328-996DBA0F760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7411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8135"/>
          </a:xfrm>
          <a:prstGeom prst="rect">
            <a:avLst/>
          </a:prstGeom>
        </p:spPr>
        <p:txBody>
          <a:bodyPr vert="horz" lIns="95529" tIns="47766" rIns="95529" bIns="47766" rtlCol="0"/>
          <a:lstStyle>
            <a:lvl1pPr algn="l">
              <a:defRPr sz="13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9" y="0"/>
            <a:ext cx="2945659" cy="498135"/>
          </a:xfrm>
          <a:prstGeom prst="rect">
            <a:avLst/>
          </a:prstGeom>
        </p:spPr>
        <p:txBody>
          <a:bodyPr vert="horz" lIns="95529" tIns="47766" rIns="95529" bIns="47766" rtlCol="0"/>
          <a:lstStyle>
            <a:lvl1pPr algn="r">
              <a:defRPr sz="1300"/>
            </a:lvl1pPr>
          </a:lstStyle>
          <a:p>
            <a:fld id="{924CEC81-91CF-4068-A2CD-E83306EEB6CA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9" tIns="47766" rIns="95529" bIns="47766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9"/>
          </a:xfrm>
          <a:prstGeom prst="rect">
            <a:avLst/>
          </a:prstGeom>
        </p:spPr>
        <p:txBody>
          <a:bodyPr vert="horz" lIns="95529" tIns="47766" rIns="95529" bIns="47766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5" y="9430095"/>
            <a:ext cx="2945659" cy="498135"/>
          </a:xfrm>
          <a:prstGeom prst="rect">
            <a:avLst/>
          </a:prstGeom>
        </p:spPr>
        <p:txBody>
          <a:bodyPr vert="horz" lIns="95529" tIns="47766" rIns="95529" bIns="47766" rtlCol="0" anchor="b"/>
          <a:lstStyle>
            <a:lvl1pPr algn="l">
              <a:defRPr sz="13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9" y="9430095"/>
            <a:ext cx="2945659" cy="498135"/>
          </a:xfrm>
          <a:prstGeom prst="rect">
            <a:avLst/>
          </a:prstGeom>
        </p:spPr>
        <p:txBody>
          <a:bodyPr vert="horz" lIns="95529" tIns="47766" rIns="95529" bIns="47766" rtlCol="0" anchor="b"/>
          <a:lstStyle>
            <a:lvl1pPr algn="r">
              <a:defRPr sz="1300"/>
            </a:lvl1pPr>
          </a:lstStyle>
          <a:p>
            <a:fld id="{E32563D4-2B87-4688-948B-6D958B4F259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072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5443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443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3779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u="none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8547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u="none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3812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 kolejnych 4 slajdach zostały przedstawione przedsięwzięcia o największych nakładach w poszczególnych obszarach w latach 2024-2038. </a:t>
            </a:r>
          </a:p>
          <a:p>
            <a:r>
              <a:rPr lang="pl-PL" dirty="0"/>
              <a:t>I tak w obszarze Drogi wojewódzkie kwotę…..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563D4-2B87-4688-948B-6D958B4F2595}" type="slidenum">
              <a:rPr kumimoji="0" lang="pl-P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018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563D4-2B87-4688-948B-6D958B4F2595}" type="slidenum">
              <a:rPr kumimoji="0" lang="pl-P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02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563D4-2B87-4688-948B-6D958B4F2595}" type="slidenum">
              <a:rPr kumimoji="0" lang="pl-P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644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563D4-2B87-4688-948B-6D958B4F2595}" type="slidenum">
              <a:rPr kumimoji="0" lang="pl-P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9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592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563D4-2B87-4688-948B-6D958B4F2595}" type="slidenum">
              <a:rPr kumimoji="0" lang="pl-P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21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908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3581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367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902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966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W 2023 r. będą kontynuowane  prawie wszystkie programy wsparcia które realizowane są w roku bieżącym. Kwota na programy wsparcia zwiększy się prawie dwukrotnie z </a:t>
            </a:r>
            <a:r>
              <a:rPr lang="pl-PL" b="1" dirty="0"/>
              <a:t>364 mln zł </a:t>
            </a:r>
            <a:r>
              <a:rPr lang="pl-PL" dirty="0"/>
              <a:t>w roku bieżącym do kwoty </a:t>
            </a:r>
            <a:r>
              <a:rPr lang="pl-PL" b="1" dirty="0"/>
              <a:t>673, 5 mln zł </a:t>
            </a:r>
            <a:r>
              <a:rPr lang="pl-PL" dirty="0"/>
              <a:t>na 2023 rok. Oprócz kontynuowanych dodatkowo będą realizowane nowe programy i zadania takie jak - </a:t>
            </a:r>
            <a:r>
              <a:rPr lang="pl-PL" sz="1200" u="none" strike="noStrike" dirty="0">
                <a:effectLst/>
              </a:rPr>
              <a:t>Mazowsze dla czystego ciepła  - w kwocie 5 mln zł, Tory treningowo - szkoleniowe dla jednostek OSP z terenu województwa mazowieckiego – 4 mln  zł , Mazowsze dla zwierząt – 2 mln zł , Mazowsze dla lokalnych centrów integracyjnych – 5 mln zł</a:t>
            </a:r>
            <a:endParaRPr lang="pl-PL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563D4-2B87-4688-948B-6D958B4F259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44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CECA-B7E6-4F27-B4D5-F9D4D6B5888C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4736-B808-4385-8FD4-BA259104DBE1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2CE7-420B-48BA-892C-22C116DF16BE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EB2ABA-CC26-38E1-0280-4E924855D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F50801-9FDF-BD4E-FA67-BAA32517A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973365-9245-17AA-1486-AFF55342B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130C-8DA3-4905-969A-D80603BEB2D4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63E2FF-E40D-502D-D2A7-35DB7BCF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B7E840-62A4-F4C3-89A7-4C558D59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248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8DF55-F3FB-7EE1-B887-42272A0B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84B04D-602A-DC3D-1E22-CFC79FBE8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7541A4-61B5-E8F3-36E2-615648FA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130C-8DA3-4905-969A-D80603BEB2D4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BE807D-23AB-4BB9-BC2F-AF6BD67F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1388105-380B-0976-6176-3D694448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8018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4BE27D-349A-8A40-A077-EAC8D7ED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753439-6D8D-6309-C70B-75F4F474F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C53EC9-43B8-9644-B9F4-2B11CE7E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130C-8DA3-4905-969A-D80603BEB2D4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B1DB63-0DFC-5AE3-3D08-EF2002DA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DA9598-BCE0-1B35-30A3-4153C7BA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634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503918-0906-9297-93E3-4D5E7D95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1E7288-8543-497B-0FE5-9A8A03CDA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ACEFF4-93A1-2693-92D5-E9A6A9519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27FF876-A7C1-AF86-0D34-DF4BD545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130C-8DA3-4905-969A-D80603BEB2D4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6EA658-CED1-8469-62D3-E64517FB4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92866D7-3B6A-36D4-5ADB-A0F4AF31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6216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1EC806-EE94-8A7E-5DA3-344C17FE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32C2CC-0E5D-7F55-09FD-F076346B1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891CBE3-D737-28C0-94A6-A41687170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946219E-7917-51CB-648E-9F529CEF2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4263AD7-A612-2AEF-FCE7-B7E5F0DDE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82872A8-2538-B0D4-D157-9E76F7ED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130C-8DA3-4905-969A-D80603BEB2D4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8F8E203-13FD-A48E-5410-1E0F17F6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8B6C904-03FC-5982-5035-DB9EB314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1718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5AC1AE-9827-D798-1962-14861AB6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1E0848B-07EE-785B-7869-4CDF6F09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130C-8DA3-4905-969A-D80603BEB2D4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E42C78A-2BC7-85A4-8E5C-FB4C8EFA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D94CBEE-13BB-E25D-DE07-74772BE3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2949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BD07FC0-3416-88E7-6B67-17BFE27FC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130C-8DA3-4905-969A-D80603BEB2D4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5DAF974-8386-9EC7-69A7-636EF91CB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DD8498-53B4-EB1D-C57C-1891DD62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1981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E2B190-0E98-BDA9-2964-D344F01C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C518FA-8074-71D7-81E4-C22914F00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C9677DA-77B7-6C9E-C9DD-45E3FF3F3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1FBAA3D-4778-2BEB-082A-43EFBF3F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130C-8DA3-4905-969A-D80603BEB2D4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0BB91A-0C89-4A5E-1350-0537FC04F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C11FC4-B1F3-FE93-20FD-004C0D4C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129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3E75-8D65-42B3-A1A2-71FB3A3BEAD2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7D900F-32E1-522C-C80A-3B4C6B68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FE6C1BF-BB11-6FE5-F0E4-6B6B286C3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95DF4B7-9044-3053-9047-9177EAC28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D338B1A-C9E1-8A8B-D5D0-0134016E1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130C-8DA3-4905-969A-D80603BEB2D4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F45CF88-96DB-A22C-EC5D-A1843ADAF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2567546-3365-AC5D-DFC7-555D7CE88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8650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E9D578-15B3-5E85-6345-1E5B2C37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6DA94B1-8EC7-663A-8B84-338217819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8DC9D68-A6D2-5E6A-FF89-F9A5A4E3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130C-8DA3-4905-969A-D80603BEB2D4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4DF82F-16B3-E47E-0C21-41B70F89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59CEA9-9321-66EC-6893-A6BD37EE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2305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727B5BB-16F8-F6D1-990C-2EE8C874D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02ADA70-E6CE-2CCF-B767-0337E6F30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857506-CAAA-EBE3-9C01-7DDC2147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130C-8DA3-4905-969A-D80603BEB2D4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333EDE-8FA5-1D58-8B03-626B6022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A7031C-F564-3F94-2351-007ADBE2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0198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56C-0B01-45E2-832F-A6E4CAC8C06A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2921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56C-0B01-45E2-832F-A6E4CAC8C06A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7096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56C-0B01-45E2-832F-A6E4CAC8C06A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3438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56C-0B01-45E2-832F-A6E4CAC8C06A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6272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56C-0B01-45E2-832F-A6E4CAC8C06A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1175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56C-0B01-45E2-832F-A6E4CAC8C06A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2872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56C-0B01-45E2-832F-A6E4CAC8C06A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000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048-2BBE-47D7-95A5-44B7CF50DD1A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56C-0B01-45E2-832F-A6E4CAC8C06A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40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56C-0B01-45E2-832F-A6E4CAC8C06A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2364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56C-0B01-45E2-832F-A6E4CAC8C06A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600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A56C-0B01-45E2-832F-A6E4CAC8C06A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14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C728-AC9A-46BE-A61B-420AC965DB11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C224-538B-4F63-A2A3-BC16627BE3EA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0F14-785D-41AC-9243-AF3029FADDE1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E77D-F344-4311-94A0-F2F055BF4490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BC1E-F529-4436-9A80-8FF91FD4FCD9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0CDD-AF29-4A03-BF5D-D75DBDF86BD2}" type="datetime1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15100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/>
              <a:t>Warszawa, listopad 2021 r.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900" y="63865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53FB8-4DCB-4094-8D08-73290EDACB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F25EB7E-69D3-9E0B-D599-2ED6FE0B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1BC80B5-4950-8955-A750-5EC2F9AEC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4BFCB0-4909-A9AD-EA6B-AB5E61398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8130C-8DA3-4905-969A-D80603BEB2D4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FEEDAA-A3A3-DCEC-8356-BE2E5F23F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23A8BC-0CE2-3AAD-4EB9-95CCC13FA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789A-940A-46AC-A45D-C59B9AE1972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28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A56C-0B01-45E2-832F-A6E4CAC8C06A}" type="datetimeFigureOut">
              <a:rPr lang="pl-PL" smtClean="0"/>
              <a:t>19.11.2024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2F55-1D22-4B42-8BE0-8B6EA79EF6B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249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6" Type="http://schemas.openxmlformats.org/officeDocument/2006/relationships/oleObject" Target="file:///C:\Users\kwlodarska\Desktop\PREZENTACJE\2025%20projekt%20WPF\WPF%202025%20tabele%20do%20prezentacji.xlsx!obszary%20biez%20i%20maj!%5bWPF%202025%20tabele%20do%20prezentacji.xlsx%5dobszary%20biez%20i%20maj%20Wykres%205" TargetMode="Externa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12.emf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oleObject" Target="file:///C:\Users\kwlodarska\Desktop\PREZENTACJE\2025%20projekt%20WPF\WPF%202025%20tabele%20do%20prezentacji.xlsx!og&#243;&#322;em!%5bWPF%202025%20tabele%20do%20prezentacji.xlsx%5dog&#243;&#322;em%20Wykres%20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diagramColors" Target="../diagrams/colors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6.xml"/><Relationship Id="rId11" Type="http://schemas.openxmlformats.org/officeDocument/2006/relationships/diagramLayout" Target="../diagrams/layout7.xml"/><Relationship Id="rId5" Type="http://schemas.openxmlformats.org/officeDocument/2006/relationships/diagramQuickStyle" Target="../diagrams/quickStyle6.xml"/><Relationship Id="rId10" Type="http://schemas.openxmlformats.org/officeDocument/2006/relationships/diagramData" Target="../diagrams/data7.xml"/><Relationship Id="rId4" Type="http://schemas.openxmlformats.org/officeDocument/2006/relationships/diagramLayout" Target="../diagrams/layout6.xml"/><Relationship Id="rId9" Type="http://schemas.microsoft.com/office/2007/relationships/hdphoto" Target="../media/hdphoto1.wdp"/><Relationship Id="rId14" Type="http://schemas.microsoft.com/office/2007/relationships/diagramDrawing" Target="../diagrams/drawing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2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diagramColors" Target="../diagrams/colors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QuickStyle" Target="../diagrams/quickStyle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0.xml"/><Relationship Id="rId11" Type="http://schemas.openxmlformats.org/officeDocument/2006/relationships/diagramLayout" Target="../diagrams/layout11.xml"/><Relationship Id="rId5" Type="http://schemas.openxmlformats.org/officeDocument/2006/relationships/diagramQuickStyle" Target="../diagrams/quickStyle10.xml"/><Relationship Id="rId10" Type="http://schemas.openxmlformats.org/officeDocument/2006/relationships/diagramData" Target="../diagrams/data11.xml"/><Relationship Id="rId4" Type="http://schemas.openxmlformats.org/officeDocument/2006/relationships/diagramLayout" Target="../diagrams/layout10.xml"/><Relationship Id="rId9" Type="http://schemas.microsoft.com/office/2007/relationships/hdphoto" Target="../media/hdphoto1.wdp"/><Relationship Id="rId14" Type="http://schemas.microsoft.com/office/2007/relationships/diagramDrawing" Target="../diagrams/drawing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819513"/>
            <a:ext cx="15392400" cy="7848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5400" b="1" dirty="0"/>
              <a:t>Wieloletnia Prognoza Finansowa</a:t>
            </a:r>
          </a:p>
          <a:p>
            <a:pPr algn="ctr"/>
            <a:r>
              <a:rPr lang="pl-PL" sz="5400" b="1" dirty="0"/>
              <a:t>Województwa Mazowieckiego na lata 2025-2038</a:t>
            </a:r>
          </a:p>
          <a:p>
            <a:pPr algn="ctr"/>
            <a:r>
              <a:rPr lang="pl-PL" sz="5400" b="1" dirty="0"/>
              <a:t>oraz </a:t>
            </a:r>
          </a:p>
          <a:p>
            <a:pPr algn="ctr"/>
            <a:r>
              <a:rPr lang="pl-PL" sz="5400" b="1" dirty="0"/>
              <a:t>projekt budżetu</a:t>
            </a:r>
          </a:p>
          <a:p>
            <a:pPr algn="ctr"/>
            <a:r>
              <a:rPr lang="pl-PL" sz="5400" b="1" dirty="0"/>
              <a:t>Województwa Mazowieckiego na 2025 rok</a:t>
            </a:r>
          </a:p>
          <a:p>
            <a:pPr algn="ctr"/>
            <a:endParaRPr lang="pl-PL" sz="5400" b="1" dirty="0"/>
          </a:p>
          <a:p>
            <a:pPr algn="ctr"/>
            <a:endParaRPr lang="pl-PL" sz="4400" b="1" dirty="0"/>
          </a:p>
          <a:p>
            <a:pPr algn="r"/>
            <a:r>
              <a:rPr lang="pl-PL" sz="4400" b="1" dirty="0"/>
              <a:t>Marek Miesztalski</a:t>
            </a:r>
          </a:p>
          <a:p>
            <a:pPr algn="r"/>
            <a:r>
              <a:rPr lang="pl-PL" sz="4400" b="1" dirty="0"/>
              <a:t>Skarbnik Województwa Mazowieckiego</a:t>
            </a:r>
          </a:p>
          <a:p>
            <a:pPr algn="ctr"/>
            <a:endParaRPr lang="pl-PL" sz="5400" b="1" dirty="0"/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108000" y="9751500"/>
            <a:ext cx="42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Glacial Indifference" panose="020B0604020202020204" charset="0"/>
              </a:rPr>
              <a:pPr/>
              <a:t>1</a:t>
            </a:fld>
            <a:endParaRPr lang="en-US" sz="200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9763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108000" y="9757747"/>
            <a:ext cx="57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935200" y="9693632"/>
            <a:ext cx="3198100" cy="452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Warszawa</a:t>
            </a:r>
            <a:r>
              <a:rPr lang="pl-PL" sz="2400" spc="210" dirty="0">
                <a:solidFill>
                  <a:srgbClr val="FFF9F9"/>
                </a:solidFill>
                <a:latin typeface="Glacial Indifference" panose="020B0604020202020204" charset="0"/>
              </a:rPr>
              <a:t> 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20</a:t>
            </a:r>
            <a:r>
              <a:rPr lang="pl-PL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24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 r.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D630E43-C3F6-8DF6-74BB-54F222976130}"/>
              </a:ext>
            </a:extLst>
          </p:cNvPr>
          <p:cNvSpPr txBox="1"/>
          <p:nvPr/>
        </p:nvSpPr>
        <p:spPr>
          <a:xfrm>
            <a:off x="4505325" y="4673084"/>
            <a:ext cx="9188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2AE4FC7-4028-AD2E-0CFD-0F7CFEB83128}"/>
              </a:ext>
            </a:extLst>
          </p:cNvPr>
          <p:cNvSpPr txBox="1"/>
          <p:nvPr/>
        </p:nvSpPr>
        <p:spPr>
          <a:xfrm>
            <a:off x="4505325" y="4673084"/>
            <a:ext cx="9188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F12BF675-D1AE-FD32-EB7A-EE83FE729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00"/>
            <a:ext cx="4953000" cy="11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7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7D01DD33-4936-4B83-A206-3CF214EB883A}"/>
              </a:ext>
            </a:extLst>
          </p:cNvPr>
          <p:cNvSpPr/>
          <p:nvPr/>
        </p:nvSpPr>
        <p:spPr>
          <a:xfrm>
            <a:off x="0" y="9695793"/>
            <a:ext cx="18288000" cy="815280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4448788-1A87-4E74-A363-310F92D8DD1F}"/>
              </a:ext>
            </a:extLst>
          </p:cNvPr>
          <p:cNvSpPr txBox="1"/>
          <p:nvPr/>
        </p:nvSpPr>
        <p:spPr>
          <a:xfrm>
            <a:off x="12145107" y="9589764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700" spc="210" dirty="0">
                <a:solidFill>
                  <a:srgbClr val="FFF9F9"/>
                </a:solidFill>
                <a:latin typeface="Glacial Indifference" panose="020B0604020202020204" charset="0"/>
              </a:rPr>
              <a:t>Warszawa</a:t>
            </a:r>
            <a:r>
              <a:rPr lang="pl-PL" sz="2700" spc="210" dirty="0">
                <a:solidFill>
                  <a:srgbClr val="FFF9F9"/>
                </a:solidFill>
                <a:latin typeface="Glacial Indifference" panose="020B0604020202020204" charset="0"/>
              </a:rPr>
              <a:t> </a:t>
            </a:r>
            <a:r>
              <a:rPr lang="en-US" sz="2700" spc="210" dirty="0">
                <a:solidFill>
                  <a:srgbClr val="FFF9F9"/>
                </a:solidFill>
                <a:latin typeface="Glacial Indifference" panose="020B0604020202020204" charset="0"/>
              </a:rPr>
              <a:t>20</a:t>
            </a:r>
            <a:r>
              <a:rPr lang="pl-PL" sz="2700" spc="210" dirty="0">
                <a:solidFill>
                  <a:srgbClr val="FFF9F9"/>
                </a:solidFill>
                <a:latin typeface="Glacial Indifference" panose="020B0604020202020204" charset="0"/>
              </a:rPr>
              <a:t>24</a:t>
            </a:r>
            <a:r>
              <a:rPr lang="en-US" sz="2700" spc="210" dirty="0">
                <a:solidFill>
                  <a:srgbClr val="FFF9F9"/>
                </a:solidFill>
                <a:latin typeface="Glacial Indifference" panose="020B0604020202020204" charset="0"/>
              </a:rPr>
              <a:t> r.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97E5FBB-64E6-4B5B-A983-7246EF0A7727}"/>
              </a:ext>
            </a:extLst>
          </p:cNvPr>
          <p:cNvSpPr txBox="1"/>
          <p:nvPr/>
        </p:nvSpPr>
        <p:spPr>
          <a:xfrm>
            <a:off x="1503383" y="1778616"/>
            <a:ext cx="1521594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700" b="1" dirty="0"/>
              <a:t>Porównanie planu wydatków i rozchodów budżetu 2024 r. z projektem 2025 r.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10F5EDC-3FF3-2A8F-65A9-3FF6A141C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430435"/>
              </p:ext>
            </p:extLst>
          </p:nvPr>
        </p:nvGraphicFramePr>
        <p:xfrm>
          <a:off x="2209800" y="2926304"/>
          <a:ext cx="13715999" cy="5621802"/>
        </p:xfrm>
        <a:graphic>
          <a:graphicData uri="http://schemas.openxmlformats.org/drawingml/2006/table">
            <a:tbl>
              <a:tblPr/>
              <a:tblGrid>
                <a:gridCol w="5116092">
                  <a:extLst>
                    <a:ext uri="{9D8B030D-6E8A-4147-A177-3AD203B41FA5}">
                      <a16:colId xmlns:a16="http://schemas.microsoft.com/office/drawing/2014/main" val="3967289115"/>
                    </a:ext>
                  </a:extLst>
                </a:gridCol>
                <a:gridCol w="2728582">
                  <a:extLst>
                    <a:ext uri="{9D8B030D-6E8A-4147-A177-3AD203B41FA5}">
                      <a16:colId xmlns:a16="http://schemas.microsoft.com/office/drawing/2014/main" val="2853731509"/>
                    </a:ext>
                  </a:extLst>
                </a:gridCol>
                <a:gridCol w="3142743">
                  <a:extLst>
                    <a:ext uri="{9D8B030D-6E8A-4147-A177-3AD203B41FA5}">
                      <a16:colId xmlns:a16="http://schemas.microsoft.com/office/drawing/2014/main" val="3977577974"/>
                    </a:ext>
                  </a:extLst>
                </a:gridCol>
                <a:gridCol w="2728582">
                  <a:extLst>
                    <a:ext uri="{9D8B030D-6E8A-4147-A177-3AD203B41FA5}">
                      <a16:colId xmlns:a16="http://schemas.microsoft.com/office/drawing/2014/main" val="3610277389"/>
                    </a:ext>
                  </a:extLst>
                </a:gridCol>
              </a:tblGrid>
              <a:tr h="61895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Plan budżetu na 2024 rok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Projekt budżetu na 2025 rok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Różnica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59199"/>
                  </a:ext>
                </a:extLst>
              </a:tr>
              <a:tr h="31623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WYDATKI OGÓŁEM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6 663 913 310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7 803 627 494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1 139 714 184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264636"/>
                  </a:ext>
                </a:extLst>
              </a:tr>
              <a:tr h="59596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WYDATKI finasowane dotacjmi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</a:rPr>
                        <a:t>714 088 950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</a:rPr>
                        <a:t>919 231 947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205 142 997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553265"/>
                  </a:ext>
                </a:extLst>
              </a:tr>
              <a:tr h="121675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WYDATKI finansowane śr. Własnymi</a:t>
                      </a:r>
                      <a:b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(Pomniejszone o "Janosikowe")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i="0" u="none" strike="noStrike">
                          <a:effectLst/>
                          <a:latin typeface="Arial" panose="020B0604020202020204" pitchFamily="34" charset="0"/>
                        </a:rPr>
                        <a:t>5 949 824 360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</a:rPr>
                        <a:t>6 884 395 547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934 571 187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807520"/>
                  </a:ext>
                </a:extLst>
              </a:tr>
              <a:tr h="31623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ROZCHODY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205 586 457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285 094 451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79 507 994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769614"/>
                  </a:ext>
                </a:extLst>
              </a:tr>
              <a:tr h="70770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Udzielanie pożyczek z budżetu Województwa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</a:rPr>
                        <a:t>-25 000 000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211690"/>
                  </a:ext>
                </a:extLst>
              </a:tr>
              <a:tr h="1254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Spłata kredytów i pożyczek  oraz wykup obligacji Województwa Mazowieckiego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155 586 457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260 094 451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</a:rPr>
                        <a:t>104 507 994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160630"/>
                  </a:ext>
                </a:extLst>
              </a:tr>
              <a:tr h="595960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RAZEM WYDATKI I ROZCHODY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6 869 499 767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8 088 721 945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1 219 222 178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66568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9D3BFFF7-3C1B-5462-483C-F69D57127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18899"/>
            <a:ext cx="4174407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8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08000" y="9751500"/>
            <a:ext cx="425400" cy="365125"/>
          </a:xfrm>
        </p:spPr>
        <p:txBody>
          <a:bodyPr/>
          <a:lstStyle/>
          <a:p>
            <a:fld id="{B6F15528-21DE-4FAA-801E-634DDDAF4B2B}" type="slidenum">
              <a:rPr lang="en-US" sz="3000" b="1" smtClean="0">
                <a:solidFill>
                  <a:schemeClr val="bg1"/>
                </a:solidFill>
                <a:latin typeface="Glacial Indifference" panose="020B0604020202020204" charset="0"/>
              </a:rPr>
              <a:pPr/>
              <a:t>11</a:t>
            </a:fld>
            <a:endParaRPr lang="en-US" sz="300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11" name="AutoShape 2"/>
          <p:cNvSpPr/>
          <p:nvPr/>
        </p:nvSpPr>
        <p:spPr>
          <a:xfrm>
            <a:off x="36723" y="9401550"/>
            <a:ext cx="18288000" cy="85425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80000" y="9792000"/>
            <a:ext cx="734400" cy="380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</a:rPr>
              <a:pPr/>
              <a:t>11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2115800" y="9693632"/>
            <a:ext cx="6017500" cy="45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 b="0" i="0" spc="210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pl-PL" sz="2600" b="0" i="0" spc="210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en-US" sz="2600" b="0" i="0" spc="210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pl-PL" sz="2600" b="0" i="0" spc="210" dirty="0">
                <a:solidFill>
                  <a:srgbClr val="FFF9F9"/>
                </a:solidFill>
                <a:latin typeface="Glacial Indifference"/>
              </a:rPr>
              <a:t>2024 </a:t>
            </a:r>
            <a:r>
              <a:rPr lang="en-US" sz="2600" b="0" i="0" spc="210" dirty="0">
                <a:solidFill>
                  <a:srgbClr val="FFF9F9"/>
                </a:solidFill>
                <a:latin typeface="Glacial Indifference"/>
              </a:rPr>
              <a:t>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" y="4775"/>
            <a:ext cx="4408277" cy="1176325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291392" y="1264310"/>
            <a:ext cx="17602199" cy="562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pl-PL" sz="2400" b="1" dirty="0">
                <a:solidFill>
                  <a:srgbClr val="000000"/>
                </a:solidFill>
                <a:cs typeface="Arial" panose="020B0604020202020204" pitchFamily="34" charset="0"/>
              </a:rPr>
              <a:t>Porównanie planu wydatków budżetu 2024 z projektem budżetu na rok 2025 finansowanych środkami własnymi i dotacjami</a:t>
            </a:r>
            <a:endParaRPr lang="en-US" sz="2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6617C7D-730F-2446-FD02-9EFA91536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255446"/>
              </p:ext>
            </p:extLst>
          </p:nvPr>
        </p:nvGraphicFramePr>
        <p:xfrm>
          <a:off x="914400" y="3238500"/>
          <a:ext cx="7619999" cy="4970922"/>
        </p:xfrm>
        <a:graphic>
          <a:graphicData uri="http://schemas.openxmlformats.org/drawingml/2006/table">
            <a:tbl>
              <a:tblPr/>
              <a:tblGrid>
                <a:gridCol w="2415887">
                  <a:extLst>
                    <a:ext uri="{9D8B030D-6E8A-4147-A177-3AD203B41FA5}">
                      <a16:colId xmlns:a16="http://schemas.microsoft.com/office/drawing/2014/main" val="1863597334"/>
                    </a:ext>
                  </a:extLst>
                </a:gridCol>
                <a:gridCol w="1636567">
                  <a:extLst>
                    <a:ext uri="{9D8B030D-6E8A-4147-A177-3AD203B41FA5}">
                      <a16:colId xmlns:a16="http://schemas.microsoft.com/office/drawing/2014/main" val="65987748"/>
                    </a:ext>
                  </a:extLst>
                </a:gridCol>
                <a:gridCol w="1177637">
                  <a:extLst>
                    <a:ext uri="{9D8B030D-6E8A-4147-A177-3AD203B41FA5}">
                      <a16:colId xmlns:a16="http://schemas.microsoft.com/office/drawing/2014/main" val="485130173"/>
                    </a:ext>
                  </a:extLst>
                </a:gridCol>
                <a:gridCol w="1682899">
                  <a:extLst>
                    <a:ext uri="{9D8B030D-6E8A-4147-A177-3AD203B41FA5}">
                      <a16:colId xmlns:a16="http://schemas.microsoft.com/office/drawing/2014/main" val="3987196062"/>
                    </a:ext>
                  </a:extLst>
                </a:gridCol>
                <a:gridCol w="707009">
                  <a:extLst>
                    <a:ext uri="{9D8B030D-6E8A-4147-A177-3AD203B41FA5}">
                      <a16:colId xmlns:a16="http://schemas.microsoft.com/office/drawing/2014/main" val="1950378562"/>
                    </a:ext>
                  </a:extLst>
                </a:gridCol>
              </a:tblGrid>
              <a:tr h="77190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65922"/>
                  </a:ext>
                </a:extLst>
              </a:tr>
              <a:tr h="109560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Wydatki finansowane środkami własnymi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pomniejszone o „Janosikowe”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5 949 824 360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6 884 395 547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539348"/>
                  </a:ext>
                </a:extLst>
              </a:tr>
              <a:tr h="939174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JANOSIKOWE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1 257 099 546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51054"/>
                  </a:ext>
                </a:extLst>
              </a:tr>
              <a:tr h="1381139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Wydatki finansowane dotacjami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714 088 950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919 231 947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354220"/>
                  </a:ext>
                </a:extLst>
              </a:tr>
              <a:tr h="77190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6 663 913 310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7 803 627 494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482335"/>
                  </a:ext>
                </a:extLst>
              </a:tr>
            </a:tbl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ED392061-64F9-D5B8-1A21-173DED031DC6}"/>
              </a:ext>
            </a:extLst>
          </p:cNvPr>
          <p:cNvGraphicFramePr>
            <a:graphicFrameLocks/>
          </p:cNvGraphicFramePr>
          <p:nvPr/>
        </p:nvGraphicFramePr>
        <p:xfrm>
          <a:off x="8839200" y="2686050"/>
          <a:ext cx="8839199" cy="584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907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04800" y="1165299"/>
            <a:ext cx="17602199" cy="123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pl-PL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Porównanie planu wydatków majątkowych i bieżących budżetu 2024 roku</a:t>
            </a:r>
            <a:br>
              <a:rPr lang="pl-PL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projektem budżetu na </a:t>
            </a:r>
            <a:r>
              <a:rPr lang="pl-PL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rok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08000" y="9751500"/>
            <a:ext cx="4254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</a:rPr>
              <a:pPr/>
              <a:t>12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AutoShape 2"/>
          <p:cNvSpPr/>
          <p:nvPr/>
        </p:nvSpPr>
        <p:spPr>
          <a:xfrm>
            <a:off x="11323" y="9587101"/>
            <a:ext cx="18288000" cy="699899"/>
          </a:xfrm>
          <a:prstGeom prst="rect">
            <a:avLst/>
          </a:prstGeom>
          <a:solidFill>
            <a:srgbClr val="E10018"/>
          </a:solidFill>
        </p:spPr>
        <p:txBody>
          <a:bodyPr/>
          <a:lstStyle/>
          <a:p>
            <a:endParaRPr lang="pl-PL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80000" y="9792000"/>
            <a:ext cx="886800" cy="32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</a:rPr>
              <a:pPr/>
              <a:t>12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2115800" y="9693632"/>
            <a:ext cx="6017500" cy="45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 b="0" i="0" spc="210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pl-PL" sz="2600" spc="210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en-US" sz="2600" b="0" i="0" spc="210" dirty="0">
                <a:solidFill>
                  <a:srgbClr val="FFF9F9"/>
                </a:solidFill>
                <a:latin typeface="Glacial Indifference"/>
              </a:rPr>
              <a:t>20</a:t>
            </a:r>
            <a:r>
              <a:rPr lang="pl-PL" sz="2600" b="0" i="0" spc="210" dirty="0">
                <a:solidFill>
                  <a:srgbClr val="FFF9F9"/>
                </a:solidFill>
                <a:latin typeface="Glacial Indifference"/>
              </a:rPr>
              <a:t>24</a:t>
            </a:r>
            <a:r>
              <a:rPr lang="en-US" sz="2600" b="0" i="0" spc="210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" y="4775"/>
            <a:ext cx="4408277" cy="1176325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9A683EC-916A-4347-D8CA-47CD1978A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595160"/>
              </p:ext>
            </p:extLst>
          </p:nvPr>
        </p:nvGraphicFramePr>
        <p:xfrm>
          <a:off x="1131278" y="3314700"/>
          <a:ext cx="7479322" cy="5430713"/>
        </p:xfrm>
        <a:graphic>
          <a:graphicData uri="http://schemas.openxmlformats.org/drawingml/2006/table">
            <a:tbl>
              <a:tblPr/>
              <a:tblGrid>
                <a:gridCol w="2148316">
                  <a:extLst>
                    <a:ext uri="{9D8B030D-6E8A-4147-A177-3AD203B41FA5}">
                      <a16:colId xmlns:a16="http://schemas.microsoft.com/office/drawing/2014/main" val="3096901564"/>
                    </a:ext>
                  </a:extLst>
                </a:gridCol>
                <a:gridCol w="1717568">
                  <a:extLst>
                    <a:ext uri="{9D8B030D-6E8A-4147-A177-3AD203B41FA5}">
                      <a16:colId xmlns:a16="http://schemas.microsoft.com/office/drawing/2014/main" val="845114452"/>
                    </a:ext>
                  </a:extLst>
                </a:gridCol>
                <a:gridCol w="1192786">
                  <a:extLst>
                    <a:ext uri="{9D8B030D-6E8A-4147-A177-3AD203B41FA5}">
                      <a16:colId xmlns:a16="http://schemas.microsoft.com/office/drawing/2014/main" val="3195007289"/>
                    </a:ext>
                  </a:extLst>
                </a:gridCol>
                <a:gridCol w="1637219">
                  <a:extLst>
                    <a:ext uri="{9D8B030D-6E8A-4147-A177-3AD203B41FA5}">
                      <a16:colId xmlns:a16="http://schemas.microsoft.com/office/drawing/2014/main" val="1556832409"/>
                    </a:ext>
                  </a:extLst>
                </a:gridCol>
                <a:gridCol w="783433">
                  <a:extLst>
                    <a:ext uri="{9D8B030D-6E8A-4147-A177-3AD203B41FA5}">
                      <a16:colId xmlns:a16="http://schemas.microsoft.com/office/drawing/2014/main" val="3986629527"/>
                    </a:ext>
                  </a:extLst>
                </a:gridCol>
              </a:tblGrid>
              <a:tr h="10006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501797"/>
                  </a:ext>
                </a:extLst>
              </a:tr>
              <a:tr h="110751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Wydatki bieżące pomniejszone o „Janosikowe”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4 273 181 864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4 616 334 103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</a:rPr>
                        <a:t>59,16%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91718"/>
                  </a:ext>
                </a:extLst>
              </a:tr>
              <a:tr h="110751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JANOSIKOWE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1 257 099 546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46865"/>
                  </a:ext>
                </a:extLst>
              </a:tr>
              <a:tr h="110751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Wydatki majątkowe - inwestycyjne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2 390 731 446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3 187 293 391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</a:rPr>
                        <a:t>40,84%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835635"/>
                  </a:ext>
                </a:extLst>
              </a:tr>
              <a:tr h="11075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6 663 913 310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7 803 627 494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275020"/>
                  </a:ext>
                </a:extLst>
              </a:tr>
            </a:tbl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16CECE04-9CCC-BDC0-E489-3D0512A3E7A3}"/>
              </a:ext>
            </a:extLst>
          </p:cNvPr>
          <p:cNvGraphicFramePr>
            <a:graphicFrameLocks/>
          </p:cNvGraphicFramePr>
          <p:nvPr/>
        </p:nvGraphicFramePr>
        <p:xfrm>
          <a:off x="8915400" y="2857500"/>
          <a:ext cx="8077199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767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08000" y="9751500"/>
            <a:ext cx="4254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</a:rPr>
              <a:pPr/>
              <a:t>13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AutoShape 2"/>
          <p:cNvSpPr/>
          <p:nvPr/>
        </p:nvSpPr>
        <p:spPr>
          <a:xfrm>
            <a:off x="11323" y="9587101"/>
            <a:ext cx="18288000" cy="699899"/>
          </a:xfrm>
          <a:prstGeom prst="rect">
            <a:avLst/>
          </a:prstGeom>
          <a:solidFill>
            <a:srgbClr val="E10016"/>
          </a:solidFill>
        </p:spPr>
        <p:txBody>
          <a:bodyPr/>
          <a:lstStyle/>
          <a:p>
            <a:endParaRPr lang="pl-PL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80000" y="9792000"/>
            <a:ext cx="582000" cy="32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</a:rPr>
              <a:pPr/>
              <a:t>13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2115800" y="9693632"/>
            <a:ext cx="6017500" cy="45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 b="0" i="0" spc="210" dirty="0">
                <a:solidFill>
                  <a:srgbClr val="FFF9F9"/>
                </a:solidFill>
                <a:latin typeface="Glacial Indifference"/>
              </a:rPr>
              <a:t>Warszawa, 20</a:t>
            </a:r>
            <a:r>
              <a:rPr lang="pl-PL" sz="2600" b="0" i="0" spc="210" dirty="0">
                <a:solidFill>
                  <a:srgbClr val="FFF9F9"/>
                </a:solidFill>
                <a:latin typeface="Glacial Indifference"/>
              </a:rPr>
              <a:t>24</a:t>
            </a:r>
            <a:r>
              <a:rPr lang="en-US" sz="2600" b="0" i="0" spc="210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" y="4775"/>
            <a:ext cx="4408277" cy="117632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62000" y="1562100"/>
            <a:ext cx="16484600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l-PL" sz="3000" b="1" dirty="0">
                <a:latin typeface="Glacial Indifference" panose="020B0604020202020204" charset="0"/>
                <a:ea typeface="Times New Roman" panose="02020603050405020304" pitchFamily="18" charset="0"/>
              </a:rPr>
              <a:t>Dotacje dla instytucji kultury w 2024 i 2025 roku</a:t>
            </a:r>
            <a:endParaRPr lang="pl-PL" sz="3000" b="1" dirty="0">
              <a:effectLst/>
              <a:latin typeface="Glacial Indifference" panose="020B0604020202020204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85B73D0-4510-2DC9-7C34-7D0FE080B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653755"/>
              </p:ext>
            </p:extLst>
          </p:nvPr>
        </p:nvGraphicFramePr>
        <p:xfrm>
          <a:off x="533400" y="2208776"/>
          <a:ext cx="16916399" cy="6897126"/>
        </p:xfrm>
        <a:graphic>
          <a:graphicData uri="http://schemas.openxmlformats.org/drawingml/2006/table">
            <a:tbl>
              <a:tblPr/>
              <a:tblGrid>
                <a:gridCol w="7956812">
                  <a:extLst>
                    <a:ext uri="{9D8B030D-6E8A-4147-A177-3AD203B41FA5}">
                      <a16:colId xmlns:a16="http://schemas.microsoft.com/office/drawing/2014/main" val="378134069"/>
                    </a:ext>
                  </a:extLst>
                </a:gridCol>
                <a:gridCol w="2703136">
                  <a:extLst>
                    <a:ext uri="{9D8B030D-6E8A-4147-A177-3AD203B41FA5}">
                      <a16:colId xmlns:a16="http://schemas.microsoft.com/office/drawing/2014/main" val="57853193"/>
                    </a:ext>
                  </a:extLst>
                </a:gridCol>
                <a:gridCol w="2703136">
                  <a:extLst>
                    <a:ext uri="{9D8B030D-6E8A-4147-A177-3AD203B41FA5}">
                      <a16:colId xmlns:a16="http://schemas.microsoft.com/office/drawing/2014/main" val="2155240440"/>
                    </a:ext>
                  </a:extLst>
                </a:gridCol>
                <a:gridCol w="3553315">
                  <a:extLst>
                    <a:ext uri="{9D8B030D-6E8A-4147-A177-3AD203B41FA5}">
                      <a16:colId xmlns:a16="http://schemas.microsoft.com/office/drawing/2014/main" val="161958679"/>
                    </a:ext>
                  </a:extLst>
                </a:gridCol>
              </a:tblGrid>
              <a:tr h="408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Treść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2024/2025 [%]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59103"/>
                  </a:ext>
                </a:extLst>
              </a:tr>
              <a:tr h="40838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Liczba  instytucji kultury 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077147"/>
                  </a:ext>
                </a:extLst>
              </a:tr>
              <a:tr h="40838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Kwota dotacji podmiotowej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428 815 547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438 607 292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102,28%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703762"/>
                  </a:ext>
                </a:extLst>
              </a:tr>
              <a:tr h="40838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Kwota dotacji celowych 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39 604 050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18 659 553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47,1%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79695"/>
                  </a:ext>
                </a:extLst>
              </a:tr>
              <a:tr h="130124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Rezerwa celowa </a:t>
                      </a:r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zadania z zakresu upowszechniania kultury i dotacje   dla instytucji kultury</a:t>
                      </a:r>
                      <a:endParaRPr lang="pl-PL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14 960 286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15 700 000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104,94%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60757"/>
                  </a:ext>
                </a:extLst>
              </a:tr>
              <a:tr h="3145603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Rezerwa celowa </a:t>
                      </a:r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 przeznaczeniem na realizację programu umożliwiającego uczniom szkół podstawowych i ponadpodstawowych korzystanie z preferencyjnych biletów do mazowieckich instytucji kultury podległych Samorządowi Województwa Mazowieckiego</a:t>
                      </a:r>
                      <a:endParaRPr lang="pl-PL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12 792 000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13 431 600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105,00%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795644"/>
                  </a:ext>
                </a:extLst>
              </a:tr>
              <a:tr h="81675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Razem dotacje dla instytucji kultury </a:t>
                      </a: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496 171 883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486 398 445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98,20%</a:t>
                      </a:r>
                      <a:endParaRPr lang="pl-PL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4" marR="7954" marT="7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06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551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366625" y="9109660"/>
            <a:ext cx="366146" cy="314267"/>
          </a:xfrm>
        </p:spPr>
        <p:txBody>
          <a:bodyPr/>
          <a:lstStyle/>
          <a:p>
            <a:fld id="{B6F15528-21DE-4FAA-801E-634DDDAF4B2B}" type="slidenum">
              <a:rPr lang="en-US" sz="1721" b="1">
                <a:solidFill>
                  <a:schemeClr val="bg1"/>
                </a:solidFill>
              </a:rPr>
              <a:pPr/>
              <a:t>14</a:t>
            </a:fld>
            <a:endParaRPr lang="en-US" sz="1721" b="1" dirty="0">
              <a:solidFill>
                <a:schemeClr val="bg1"/>
              </a:solidFill>
            </a:endParaRPr>
          </a:p>
        </p:txBody>
      </p:sp>
      <p:sp>
        <p:nvSpPr>
          <p:cNvPr id="11" name="AutoShape 2"/>
          <p:cNvSpPr/>
          <p:nvPr/>
        </p:nvSpPr>
        <p:spPr>
          <a:xfrm>
            <a:off x="0" y="9565035"/>
            <a:ext cx="18312087" cy="723845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228600" y="9565035"/>
            <a:ext cx="500934" cy="676521"/>
          </a:xfrm>
          <a:prstGeom prst="rect">
            <a:avLst/>
          </a:prstGeom>
        </p:spPr>
        <p:txBody>
          <a:bodyPr vert="horz" lIns="78704" tIns="39351" rIns="78704" bIns="3935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721" b="1">
                <a:solidFill>
                  <a:schemeClr val="bg1"/>
                </a:solidFill>
              </a:rPr>
              <a:pPr/>
              <a:t>14</a:t>
            </a:fld>
            <a:endParaRPr lang="en-US" sz="1721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4310229" y="9642126"/>
            <a:ext cx="4422455" cy="398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6"/>
              </a:lnSpc>
            </a:pPr>
            <a:r>
              <a:rPr lang="en-US" sz="2238" spc="181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pl-PL" sz="2238" spc="181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en-US" sz="2238" spc="181" dirty="0">
                <a:solidFill>
                  <a:srgbClr val="FFF9F9"/>
                </a:solidFill>
                <a:latin typeface="Glacial Indifference"/>
              </a:rPr>
              <a:t>20</a:t>
            </a:r>
            <a:r>
              <a:rPr lang="pl-PL" sz="2238" spc="181" dirty="0">
                <a:solidFill>
                  <a:srgbClr val="FFF9F9"/>
                </a:solidFill>
                <a:latin typeface="Glacial Indifference"/>
              </a:rPr>
              <a:t>24</a:t>
            </a:r>
            <a:r>
              <a:rPr lang="en-US" sz="2238" spc="181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15" y="720554"/>
            <a:ext cx="3794252" cy="101247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798355" y="1887534"/>
            <a:ext cx="14363368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516"/>
              </a:spcAft>
            </a:pPr>
            <a:r>
              <a:rPr lang="pl-PL" sz="2800" b="1" dirty="0">
                <a:latin typeface="Glacial Indifference" panose="020B0604020202020204" charset="0"/>
                <a:ea typeface="Times New Roman" panose="02020603050405020304" pitchFamily="18" charset="0"/>
              </a:rPr>
              <a:t>Rezerwy budżetowe w projekcie budżetu na 2025 rok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722F48C-DAB2-44A6-9764-30C098951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682437"/>
              </p:ext>
            </p:extLst>
          </p:nvPr>
        </p:nvGraphicFramePr>
        <p:xfrm>
          <a:off x="1524001" y="2515654"/>
          <a:ext cx="13129244" cy="6452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4584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553E80-292E-417B-883E-40E86F80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7418" y="605047"/>
            <a:ext cx="18311445" cy="48196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pl-PL" sz="3000" b="1" dirty="0"/>
              <a:t>Dotacja na zadania bieżące - porównanie 2024 i 2025</a:t>
            </a:r>
          </a:p>
        </p:txBody>
      </p:sp>
      <p:graphicFrame>
        <p:nvGraphicFramePr>
          <p:cNvPr id="12" name="Symbol zastępczy zawartości 11">
            <a:extLst>
              <a:ext uri="{FF2B5EF4-FFF2-40B4-BE49-F238E27FC236}">
                <a16:creationId xmlns:a16="http://schemas.microsoft.com/office/drawing/2014/main" id="{43C330B5-D317-419C-90BB-D1F7A8160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642801"/>
              </p:ext>
            </p:extLst>
          </p:nvPr>
        </p:nvGraphicFramePr>
        <p:xfrm>
          <a:off x="152400" y="1485900"/>
          <a:ext cx="17754600" cy="1004367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schemeClr val="accent5">
                      <a:lumMod val="40000"/>
                      <a:lumOff val="60000"/>
                      <a:alpha val="50000"/>
                    </a:schemeClr>
                  </a:innerShdw>
                </a:effectLst>
                <a:tableStyleId>{5C22544A-7EE6-4342-B048-85BDC9FD1C3A}</a:tableStyleId>
              </a:tblPr>
              <a:tblGrid>
                <a:gridCol w="7581370">
                  <a:extLst>
                    <a:ext uri="{9D8B030D-6E8A-4147-A177-3AD203B41FA5}">
                      <a16:colId xmlns:a16="http://schemas.microsoft.com/office/drawing/2014/main" val="4177194812"/>
                    </a:ext>
                  </a:extLst>
                </a:gridCol>
                <a:gridCol w="2480105">
                  <a:extLst>
                    <a:ext uri="{9D8B030D-6E8A-4147-A177-3AD203B41FA5}">
                      <a16:colId xmlns:a16="http://schemas.microsoft.com/office/drawing/2014/main" val="1774048349"/>
                    </a:ext>
                  </a:extLst>
                </a:gridCol>
                <a:gridCol w="2668170">
                  <a:extLst>
                    <a:ext uri="{9D8B030D-6E8A-4147-A177-3AD203B41FA5}">
                      <a16:colId xmlns:a16="http://schemas.microsoft.com/office/drawing/2014/main" val="3466041420"/>
                    </a:ext>
                  </a:extLst>
                </a:gridCol>
                <a:gridCol w="2386077">
                  <a:extLst>
                    <a:ext uri="{9D8B030D-6E8A-4147-A177-3AD203B41FA5}">
                      <a16:colId xmlns:a16="http://schemas.microsoft.com/office/drawing/2014/main" val="2488730188"/>
                    </a:ext>
                  </a:extLst>
                </a:gridCol>
                <a:gridCol w="2638878">
                  <a:extLst>
                    <a:ext uri="{9D8B030D-6E8A-4147-A177-3AD203B41FA5}">
                      <a16:colId xmlns:a16="http://schemas.microsoft.com/office/drawing/2014/main" val="1333721096"/>
                    </a:ext>
                  </a:extLst>
                </a:gridCol>
              </a:tblGrid>
              <a:tr h="734636">
                <a:tc>
                  <a:txBody>
                    <a:bodyPr/>
                    <a:lstStyle/>
                    <a:p>
                      <a:endParaRPr lang="pl-PL" sz="2700" dirty="0">
                        <a:solidFill>
                          <a:schemeClr val="tx1"/>
                        </a:solidFill>
                      </a:endParaRP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  <a:p>
                      <a:pPr algn="ctr" fontAlgn="b"/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 zł</a:t>
                      </a: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  <a:p>
                      <a:pPr algn="ctr" fontAlgn="b"/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 zł</a:t>
                      </a: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różnica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2025-2024</a:t>
                      </a: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2025/2024</a:t>
                      </a:r>
                    </a:p>
                  </a:txBody>
                  <a:tcPr marL="14288" marR="14288" marT="14288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48048"/>
                  </a:ext>
                </a:extLst>
              </a:tr>
              <a:tr h="476457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dla przewoźników kolejowych (rekompensata)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791 123 549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982 549 910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191 426 361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124,20%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483823"/>
                  </a:ext>
                </a:extLst>
              </a:tr>
              <a:tr h="590108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Dotacja dla Województwa Kujawsko-Pomorskiego na wykonywanie regionalnych połączeń kolejowych na odcinku Sierpc - granica województwa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1 481 481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1 513 080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31 599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102,13%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57793"/>
                  </a:ext>
                </a:extLst>
              </a:tr>
              <a:tr h="768527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dla przewoźników autobusowych -refundacja przewoźnikom kosztów stosowania ulg ustawowych w przejazdach środkami publicznego transportu zbiorowego (autobusy)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88 214 000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84 214 000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-4 000 000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95,47%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161158"/>
                  </a:ext>
                </a:extLst>
              </a:tr>
              <a:tr h="39114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dla przewoźników autobusowych - pilotaż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8 600 000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7 600 000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860,00%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386212"/>
                  </a:ext>
                </a:extLst>
              </a:tr>
              <a:tr h="537856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dla organizacji pozarządowych prowadzących działalność pożytku publicznego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116 111 346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119 751 665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3 640 319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103,14%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682143"/>
                  </a:ext>
                </a:extLst>
              </a:tr>
              <a:tr h="483737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podmiotowe dla instytucji kultury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428 815 547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438 607 292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9 791 745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102,28%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67480"/>
                  </a:ext>
                </a:extLst>
              </a:tr>
              <a:tr h="624358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celowe dla instytucji kultury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39 604 050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18 659 553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-20 944 497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47,12%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13129"/>
                  </a:ext>
                </a:extLst>
              </a:tr>
              <a:tr h="525642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dla </a:t>
                      </a:r>
                      <a:r>
                        <a:rPr lang="pl-PL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WOMP</a:t>
                      </a:r>
                      <a:endParaRPr lang="pl-P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30 494 031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32 579 864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2 085 833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106,84%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328332"/>
                  </a:ext>
                </a:extLst>
              </a:tr>
              <a:tr h="5534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dla Zakładów Aktywności Zawodowej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4 053 418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4 256 088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202 670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105,00%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47946"/>
                  </a:ext>
                </a:extLst>
              </a:tr>
              <a:tr h="856686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na pomoc finansową udzielaną między jednostkami samorządu terytorialnego na dofinansowanie zadań własnych bieżących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68 860 172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64 745 345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-4 114 827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94,02%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707044"/>
                  </a:ext>
                </a:extLst>
              </a:tr>
              <a:tr h="768527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z budżetu na finansowanie lub dofinansowanie prac remontowych i konserwatorskich obiektów zabytkowych i Wdrażanie Programu opieki nad zabytkami w województwie mazowieckim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13 800 000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13 800 000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516390"/>
                  </a:ext>
                </a:extLst>
              </a:tr>
              <a:tr h="51610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celowe dla podmiotów leczniczych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34 852 244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39 670 508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4 818 264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113,82%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860692"/>
                  </a:ext>
                </a:extLst>
              </a:tr>
              <a:tr h="624933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dla beneficjentów na programy operacyjne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37 713 220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70 517 585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32 804 365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186,98%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42681"/>
                  </a:ext>
                </a:extLst>
              </a:tr>
              <a:tr h="530675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celowe dla spółek wodnych na bieżące utrzymanie wód i urządzeń wodnych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9 984 732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-3 984 732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60,09%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238742"/>
                  </a:ext>
                </a:extLst>
              </a:tr>
              <a:tr h="516976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Wspieranie i tworzenie Centrum Integracji Społecznej na terenie województwa mazowieckiego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10 150 000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10 500 000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350 000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103,45%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54007"/>
                  </a:ext>
                </a:extLst>
              </a:tr>
              <a:tr h="482353">
                <a:tc>
                  <a:txBody>
                    <a:bodyPr/>
                    <a:lstStyle/>
                    <a:p>
                      <a:pPr algn="l" fontAlgn="b"/>
                      <a:r>
                        <a:rPr lang="pl-P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14288" marR="14288" marT="1428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1 676 257 790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1 895 964 890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219 707 100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113,11%</a:t>
                      </a:r>
                    </a:p>
                  </a:txBody>
                  <a:tcPr marL="14288" marR="14288" marT="1428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872087"/>
                  </a:ext>
                </a:extLst>
              </a:tr>
            </a:tbl>
          </a:graphicData>
        </a:graphic>
      </p:graphicFrame>
      <p:sp>
        <p:nvSpPr>
          <p:cNvPr id="42" name="AutoShape 2">
            <a:extLst>
              <a:ext uri="{FF2B5EF4-FFF2-40B4-BE49-F238E27FC236}">
                <a16:creationId xmlns:a16="http://schemas.microsoft.com/office/drawing/2014/main" id="{B5833213-CB9E-416B-BB53-141C42B9E30D}"/>
              </a:ext>
            </a:extLst>
          </p:cNvPr>
          <p:cNvSpPr/>
          <p:nvPr/>
        </p:nvSpPr>
        <p:spPr>
          <a:xfrm>
            <a:off x="152400" y="11687476"/>
            <a:ext cx="18385539" cy="481969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algn="r"/>
            <a:r>
              <a:rPr lang="en-US" sz="2700" b="1" spc="315" dirty="0">
                <a:solidFill>
                  <a:schemeClr val="bg1"/>
                </a:solidFill>
                <a:latin typeface="Glacial Indifference"/>
              </a:rPr>
              <a:t>Warszawa, 20</a:t>
            </a:r>
            <a:r>
              <a:rPr lang="pl-PL" sz="2700" b="1" spc="315" dirty="0">
                <a:solidFill>
                  <a:schemeClr val="bg1"/>
                </a:solidFill>
                <a:latin typeface="Glacial Indifference"/>
              </a:rPr>
              <a:t>24</a:t>
            </a:r>
            <a:r>
              <a:rPr lang="en-US" sz="2700" b="1" spc="315" dirty="0">
                <a:solidFill>
                  <a:schemeClr val="bg1"/>
                </a:solidFill>
                <a:latin typeface="Glacial Indifference"/>
              </a:rPr>
              <a:t> r</a:t>
            </a:r>
            <a:endParaRPr lang="pl-PL" sz="2700" b="1" dirty="0">
              <a:solidFill>
                <a:schemeClr val="bg1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0FFE254-8840-1B6A-4B8C-8FB9747AD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2743200" cy="603311"/>
          </a:xfrm>
          <a:prstGeom prst="rect">
            <a:avLst/>
          </a:prstGeo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1193E91-21DA-32E4-8C25-F9ECFAA6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</a:t>
            </a:r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530FC5-5BB5-72EB-65C7-54DCFB56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11652248"/>
            <a:ext cx="609600" cy="470113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bg1"/>
                </a:solidFill>
              </a:rPr>
              <a:pPr/>
              <a:t>15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97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08000" y="9751502"/>
            <a:ext cx="425400" cy="365126"/>
          </a:xfrm>
        </p:spPr>
        <p:txBody>
          <a:bodyPr/>
          <a:lstStyle/>
          <a:p>
            <a:fld id="{B6F15528-21DE-4FAA-801E-634DDDAF4B2B}" type="slidenum">
              <a:rPr lang="en-US" sz="2000" b="1">
                <a:solidFill>
                  <a:schemeClr val="bg1"/>
                </a:solidFill>
              </a:rPr>
              <a:pPr/>
              <a:t>16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AutoShape 2"/>
          <p:cNvSpPr/>
          <p:nvPr/>
        </p:nvSpPr>
        <p:spPr>
          <a:xfrm>
            <a:off x="11324" y="9587104"/>
            <a:ext cx="18288000" cy="699899"/>
          </a:xfrm>
          <a:prstGeom prst="rect">
            <a:avLst/>
          </a:prstGeom>
          <a:solidFill>
            <a:srgbClr val="E00117"/>
          </a:solidFill>
        </p:spPr>
        <p:txBody>
          <a:bodyPr/>
          <a:lstStyle/>
          <a:p>
            <a:endParaRPr lang="pl-PL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80000" y="9792002"/>
            <a:ext cx="582000" cy="324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b="1">
                <a:solidFill>
                  <a:schemeClr val="bg1"/>
                </a:solidFill>
              </a:rPr>
              <a:pPr/>
              <a:t>16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2115802" y="9693632"/>
            <a:ext cx="6017501" cy="45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599" spc="210" dirty="0">
                <a:solidFill>
                  <a:srgbClr val="FFF9F9"/>
                </a:solidFill>
                <a:latin typeface="Glacial Indifference"/>
              </a:rPr>
              <a:t>Warszawa, 20</a:t>
            </a:r>
            <a:r>
              <a:rPr lang="pl-PL" sz="2599" spc="210" dirty="0">
                <a:solidFill>
                  <a:srgbClr val="FFF9F9"/>
                </a:solidFill>
                <a:latin typeface="Glacial Indifference"/>
              </a:rPr>
              <a:t>24</a:t>
            </a:r>
            <a:r>
              <a:rPr lang="en-US" sz="2599" spc="210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8000" y="677947"/>
            <a:ext cx="16687800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l-PL" sz="3000" b="1" dirty="0">
                <a:latin typeface="Glacial Indifference" panose="020B0604020202020204" charset="0"/>
                <a:ea typeface="Times New Roman" panose="02020603050405020304" pitchFamily="18" charset="0"/>
              </a:rPr>
              <a:t>Programy wsparcia na 2024 i 2025 rok</a:t>
            </a:r>
          </a:p>
        </p:txBody>
      </p:sp>
      <p:sp>
        <p:nvSpPr>
          <p:cNvPr id="14" name="Objaśnienie prostokątne zaokrąglone 6">
            <a:extLst>
              <a:ext uri="{FF2B5EF4-FFF2-40B4-BE49-F238E27FC236}">
                <a16:creationId xmlns:a16="http://schemas.microsoft.com/office/drawing/2014/main" id="{4EC27AEF-0B7D-4AB4-9354-0CFA5D3AFA1F}"/>
              </a:ext>
            </a:extLst>
          </p:cNvPr>
          <p:cNvSpPr/>
          <p:nvPr/>
        </p:nvSpPr>
        <p:spPr>
          <a:xfrm>
            <a:off x="14904855" y="1177390"/>
            <a:ext cx="3108690" cy="6037271"/>
          </a:xfrm>
          <a:prstGeom prst="wedgeRoundRectCallout">
            <a:avLst>
              <a:gd name="adj1" fmla="val -79771"/>
              <a:gd name="adj2" fmla="val 344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 anchor="ctr"/>
          <a:lstStyle/>
          <a:p>
            <a:r>
              <a:rPr lang="pl-PL" sz="2754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Programy wsparcia na 2025 roku wynosi łącznie </a:t>
            </a:r>
            <a:r>
              <a:rPr lang="pl-PL" sz="3442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846,5 mln zł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EF88C75-8D28-4AC2-B905-5000BA22588B}"/>
              </a:ext>
            </a:extLst>
          </p:cNvPr>
          <p:cNvSpPr txBox="1"/>
          <p:nvPr/>
        </p:nvSpPr>
        <p:spPr>
          <a:xfrm>
            <a:off x="16107196" y="7796123"/>
            <a:ext cx="1104563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182" b="1" dirty="0">
                <a:solidFill>
                  <a:srgbClr val="0070C0"/>
                </a:solidFill>
              </a:rPr>
              <a:t>1/2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5C63343-9702-B913-7A8C-52F80CF8A49C}"/>
              </a:ext>
            </a:extLst>
          </p:cNvPr>
          <p:cNvGraphicFramePr>
            <a:graphicFrameLocks noGrp="1"/>
          </p:cNvGraphicFramePr>
          <p:nvPr/>
        </p:nvGraphicFramePr>
        <p:xfrm>
          <a:off x="396511" y="1408016"/>
          <a:ext cx="13222388" cy="7775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7760">
                  <a:extLst>
                    <a:ext uri="{9D8B030D-6E8A-4147-A177-3AD203B41FA5}">
                      <a16:colId xmlns:a16="http://schemas.microsoft.com/office/drawing/2014/main" val="1358871468"/>
                    </a:ext>
                  </a:extLst>
                </a:gridCol>
                <a:gridCol w="2380785">
                  <a:extLst>
                    <a:ext uri="{9D8B030D-6E8A-4147-A177-3AD203B41FA5}">
                      <a16:colId xmlns:a16="http://schemas.microsoft.com/office/drawing/2014/main" val="3507767332"/>
                    </a:ext>
                  </a:extLst>
                </a:gridCol>
                <a:gridCol w="2524715">
                  <a:extLst>
                    <a:ext uri="{9D8B030D-6E8A-4147-A177-3AD203B41FA5}">
                      <a16:colId xmlns:a16="http://schemas.microsoft.com/office/drawing/2014/main" val="1260109277"/>
                    </a:ext>
                  </a:extLst>
                </a:gridCol>
                <a:gridCol w="2209128">
                  <a:extLst>
                    <a:ext uri="{9D8B030D-6E8A-4147-A177-3AD203B41FA5}">
                      <a16:colId xmlns:a16="http://schemas.microsoft.com/office/drawing/2014/main" val="1214374024"/>
                    </a:ext>
                  </a:extLst>
                </a:gridCol>
              </a:tblGrid>
              <a:tr h="2635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realizator/nazwa programu/instrumentu/zadania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Różnica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2590340"/>
                  </a:ext>
                </a:extLst>
              </a:tr>
              <a:tr h="5037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 KULTURY, PROMOCJI I TURYSTYKI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1125265"/>
                  </a:ext>
                </a:extLst>
              </a:tr>
              <a:tr h="75099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Dotacje celowe z budżetu na finansowanie lub dofinansowanie prac remontowych i konserwatorskich obiektów zabytkowych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0067871"/>
                  </a:ext>
                </a:extLst>
              </a:tr>
              <a:tr h="41756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KANCELARIA MARSZAŁKA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9647530"/>
                  </a:ext>
                </a:extLst>
              </a:tr>
              <a:tr h="75099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 Instrument Wsparcia Zachowania i Tworzenia Miejsc Pamięci Narodowej pn.: "Mazowsze dla miejsc pamięci"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-1 000 000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1003818"/>
                  </a:ext>
                </a:extLst>
              </a:tr>
              <a:tr h="5037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Mazowiecki instrument wspierania społeczności energetycznych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1938893"/>
                  </a:ext>
                </a:extLst>
              </a:tr>
              <a:tr h="5037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 POLITYKI EKOLOGICZNEJ, GEOLOGII I ŁOWIECTWA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25 772 142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19 448 635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-6 323 507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062266"/>
                  </a:ext>
                </a:extLst>
              </a:tr>
              <a:tr h="26354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Mazowsze dla klimatu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20 283 775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16 948 635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-3 335 140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2251959"/>
                  </a:ext>
                </a:extLst>
              </a:tr>
              <a:tr h="38904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Mazowsze dla zwierząt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3 838 434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-2 338 434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5209289"/>
                  </a:ext>
                </a:extLst>
              </a:tr>
              <a:tr h="26354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Mazowsze dla Działkowców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1 649 933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-649 933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5927378"/>
                  </a:ext>
                </a:extLst>
              </a:tr>
              <a:tr h="51244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 GOSPODARKI ODPADAMI, EMISJI I POZWOLEŃ ZINTEGROWANYCH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15 361 500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7 681 000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-7 680 500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3764473"/>
                  </a:ext>
                </a:extLst>
              </a:tr>
              <a:tr h="4050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Mazowsze dla czystego powietrza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10 361 500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5 181 000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-5 180 500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6689945"/>
                  </a:ext>
                </a:extLst>
              </a:tr>
              <a:tr h="26354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Mazowsze dla czystego ciepła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-2 500 000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1920576"/>
                  </a:ext>
                </a:extLst>
              </a:tr>
              <a:tr h="38904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 ORGANIZACJI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39 791 098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26 150 000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-13 641 098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6657558"/>
                  </a:ext>
                </a:extLst>
              </a:tr>
              <a:tr h="5037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Pomoc finansowa dla gmin na potrzeby ochrony przeciwpożarowej OSP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30 299 763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-9 299 763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496594"/>
                  </a:ext>
                </a:extLst>
              </a:tr>
              <a:tr h="5037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Kompleks torów treningowo-szkoleniowych dla służb ratowniczych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-4 000 000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7830512"/>
                  </a:ext>
                </a:extLst>
              </a:tr>
              <a:tr h="51244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Samorządowy Instrument Wsparcia Inicjatyw Młodzieżowych Rad Gmin/Dzielnic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1 491 335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-341 335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9946387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1BC915C0-1547-41F0-44A3-7183FB629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" y="97548"/>
            <a:ext cx="3180984" cy="8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5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08000" y="9751502"/>
            <a:ext cx="425400" cy="365126"/>
          </a:xfrm>
        </p:spPr>
        <p:txBody>
          <a:bodyPr/>
          <a:lstStyle/>
          <a:p>
            <a:fld id="{B6F15528-21DE-4FAA-801E-634DDDAF4B2B}" type="slidenum">
              <a:rPr lang="en-US" sz="2000" b="1">
                <a:solidFill>
                  <a:schemeClr val="bg1"/>
                </a:solidFill>
              </a:rPr>
              <a:pPr/>
              <a:t>17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AutoShape 2"/>
          <p:cNvSpPr/>
          <p:nvPr/>
        </p:nvSpPr>
        <p:spPr>
          <a:xfrm>
            <a:off x="11324" y="9587104"/>
            <a:ext cx="18288000" cy="699899"/>
          </a:xfrm>
          <a:prstGeom prst="rect">
            <a:avLst/>
          </a:prstGeom>
          <a:solidFill>
            <a:srgbClr val="E00117"/>
          </a:solidFill>
        </p:spPr>
        <p:txBody>
          <a:bodyPr/>
          <a:lstStyle/>
          <a:p>
            <a:endParaRPr lang="pl-PL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80000" y="9792002"/>
            <a:ext cx="582000" cy="324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b="1">
                <a:solidFill>
                  <a:schemeClr val="bg1"/>
                </a:solidFill>
              </a:rPr>
              <a:pPr/>
              <a:t>17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2115802" y="9693632"/>
            <a:ext cx="6017501" cy="45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599" spc="210" dirty="0">
                <a:solidFill>
                  <a:srgbClr val="FFF9F9"/>
                </a:solidFill>
                <a:latin typeface="Glacial Indifference"/>
              </a:rPr>
              <a:t>Warszawa, 20</a:t>
            </a:r>
            <a:r>
              <a:rPr lang="pl-PL" sz="2599" spc="210" dirty="0">
                <a:solidFill>
                  <a:srgbClr val="FFF9F9"/>
                </a:solidFill>
                <a:latin typeface="Glacial Indifference"/>
              </a:rPr>
              <a:t>24</a:t>
            </a:r>
            <a:r>
              <a:rPr lang="en-US" sz="2599" spc="210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sp>
        <p:nvSpPr>
          <p:cNvPr id="3" name="Prostokąt 2"/>
          <p:cNvSpPr/>
          <p:nvPr/>
        </p:nvSpPr>
        <p:spPr>
          <a:xfrm>
            <a:off x="800100" y="438611"/>
            <a:ext cx="16687800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l-PL" sz="3000" b="1" dirty="0">
                <a:latin typeface="Glacial Indifference" panose="020B0604020202020204" charset="0"/>
                <a:ea typeface="Times New Roman" panose="02020603050405020304" pitchFamily="18" charset="0"/>
              </a:rPr>
              <a:t>Programy wsparcia na 2024 i 2025 rok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85AA448-5379-4C2D-A770-47E53D6E76E2}"/>
              </a:ext>
            </a:extLst>
          </p:cNvPr>
          <p:cNvSpPr txBox="1"/>
          <p:nvPr/>
        </p:nvSpPr>
        <p:spPr>
          <a:xfrm>
            <a:off x="16677686" y="7796123"/>
            <a:ext cx="934629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182" b="1" dirty="0">
                <a:solidFill>
                  <a:srgbClr val="0070C0"/>
                </a:solidFill>
              </a:rPr>
              <a:t>2/2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4C7CB8A-7E2E-AA1F-5D4F-FB13E27D8573}"/>
              </a:ext>
            </a:extLst>
          </p:cNvPr>
          <p:cNvGraphicFramePr>
            <a:graphicFrameLocks noGrp="1"/>
          </p:cNvGraphicFramePr>
          <p:nvPr/>
        </p:nvGraphicFramePr>
        <p:xfrm>
          <a:off x="800100" y="1225943"/>
          <a:ext cx="15452752" cy="8135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7621">
                  <a:extLst>
                    <a:ext uri="{9D8B030D-6E8A-4147-A177-3AD203B41FA5}">
                      <a16:colId xmlns:a16="http://schemas.microsoft.com/office/drawing/2014/main" val="443417384"/>
                    </a:ext>
                  </a:extLst>
                </a:gridCol>
                <a:gridCol w="2411519">
                  <a:extLst>
                    <a:ext uri="{9D8B030D-6E8A-4147-A177-3AD203B41FA5}">
                      <a16:colId xmlns:a16="http://schemas.microsoft.com/office/drawing/2014/main" val="3563709303"/>
                    </a:ext>
                  </a:extLst>
                </a:gridCol>
                <a:gridCol w="2252865">
                  <a:extLst>
                    <a:ext uri="{9D8B030D-6E8A-4147-A177-3AD203B41FA5}">
                      <a16:colId xmlns:a16="http://schemas.microsoft.com/office/drawing/2014/main" val="2499356747"/>
                    </a:ext>
                  </a:extLst>
                </a:gridCol>
                <a:gridCol w="2580747">
                  <a:extLst>
                    <a:ext uri="{9D8B030D-6E8A-4147-A177-3AD203B41FA5}">
                      <a16:colId xmlns:a16="http://schemas.microsoft.com/office/drawing/2014/main" val="3925504090"/>
                    </a:ext>
                  </a:extLst>
                </a:gridCol>
              </a:tblGrid>
              <a:tr h="31635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+mn-lt"/>
                        </a:rPr>
                        <a:t>realizator/nazwa programu/instrumentu/zadania</a:t>
                      </a:r>
                      <a:endParaRPr lang="pl-PL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+mn-lt"/>
                        </a:rPr>
                        <a:t>2024</a:t>
                      </a:r>
                      <a:endParaRPr lang="pl-PL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 dirty="0">
                          <a:effectLst/>
                          <a:latin typeface="+mn-lt"/>
                        </a:rPr>
                        <a:t>2025</a:t>
                      </a:r>
                      <a:endParaRPr lang="pl-PL" sz="1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u="none" strike="noStrike">
                          <a:effectLst/>
                          <a:latin typeface="+mn-lt"/>
                        </a:rPr>
                        <a:t>różnica</a:t>
                      </a:r>
                      <a:endParaRPr lang="pl-PL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3241264"/>
                  </a:ext>
                </a:extLst>
              </a:tr>
              <a:tr h="4670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DEPARTAMENT ROLNICTWA I ROZWOJU OBSZARÓW WIEJSKICH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120 134 079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79 627 781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-40 506 298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2051975"/>
                  </a:ext>
                </a:extLst>
              </a:tr>
              <a:tr h="31635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Mazowsze dla Sołectw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12 751 463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10 075 000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-2 676 463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6802182"/>
                  </a:ext>
                </a:extLst>
              </a:tr>
              <a:tr h="31635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(wydatki dla </a:t>
                      </a:r>
                      <a:r>
                        <a:rPr lang="pl-PL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KGW</a:t>
                      </a: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zaplanowano w ramach Programu współpracy </a:t>
                      </a:r>
                      <a:r>
                        <a:rPr lang="pl-PL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NGO</a:t>
                      </a: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528743"/>
                  </a:ext>
                </a:extLst>
              </a:tr>
              <a:tr h="6929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Dotacje celowe dla </a:t>
                      </a:r>
                      <a:r>
                        <a:rPr lang="pl-PL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jst</a:t>
                      </a: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na zadania wynikające z ustawy o ochronie gruntów rolnych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52 783 975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-14 783 975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7986412"/>
                  </a:ext>
                </a:extLst>
              </a:tr>
              <a:tr h="31635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Mazowsze dla lokalnych centrów integracyjnych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44 613 909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25 552 781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-19 061 128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2342612"/>
                  </a:ext>
                </a:extLst>
              </a:tr>
              <a:tr h="4670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Dotacje dla spółek wodnych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9 984 732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-3 984 732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1157072"/>
                  </a:ext>
                </a:extLst>
              </a:tr>
              <a:tr h="6929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DEPARTAMENT ROZWOJU REGIONALNEGO I FUNDUSZY EUROPEJSKICH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489 919 616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595 925 557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106 005 941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8792759"/>
                  </a:ext>
                </a:extLst>
              </a:tr>
              <a:tr h="546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Instrument wsparcia zadań ważnych dla równomiernego rozwoju województwa mazowieckiego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489 919 616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595 925 557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106 005 941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5322602"/>
                  </a:ext>
                </a:extLst>
              </a:tr>
              <a:tr h="4670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DEPARTAMENT EDUKACJI PUBLICZNEJ I SPORTU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90 302 940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76 057 500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-18 245 440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5074336"/>
                  </a:ext>
                </a:extLst>
              </a:tr>
              <a:tr h="31635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Mazowiecki Instrument Wsparcia "Autobusy dla mazowieckich szkół"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23 600 825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-17 600 825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888280"/>
                  </a:ext>
                </a:extLst>
              </a:tr>
              <a:tr h="546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Dotacje celowe dla Powiatów w zakresie stworzenia działu pedagogicznego w bibliotekach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1 057 500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1 057 500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7559086"/>
                  </a:ext>
                </a:extLst>
              </a:tr>
              <a:tr h="31635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Mazowsze dla Sportu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65 644 615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-644 615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9764617"/>
                  </a:ext>
                </a:extLst>
              </a:tr>
              <a:tr h="31635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DEPARTAMENT ZDROWIA I POLITYKI SPOŁECZNEJ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24 925 532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25 829 350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903 818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8644492"/>
                  </a:ext>
                </a:extLst>
              </a:tr>
              <a:tr h="31635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Samorządowy Instrument Wsparcia Inicjatyw Rad Seniorów-WPF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2 458 504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2 641 496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182 992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668632"/>
                  </a:ext>
                </a:extLst>
              </a:tr>
              <a:tr h="546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Samorządowy Instrument Wsparcia Zdrowia Mazowszan pn. "Mazowsze dla Zdrowia 2024"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2 420 000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-920 000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7533909"/>
                  </a:ext>
                </a:extLst>
              </a:tr>
              <a:tr h="54630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Samorządowy Instrument Wsparcia Zdrowia Psychicznego pn. "Mazowsze dla Zdrowia Psychicznego"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5539307"/>
                  </a:ext>
                </a:extLst>
              </a:tr>
              <a:tr h="31635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 Wsparcia Domów Opieki Medycznej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18 047 028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20 187 854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2 140 826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7052711"/>
                  </a:ext>
                </a:extLst>
              </a:tr>
              <a:tr h="31635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822 006 907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846 519 823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24 512 916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7454874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881EA4BD-5297-6455-45A9-4A49413DE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" y="50193"/>
            <a:ext cx="3059603" cy="78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2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08000" y="9751500"/>
            <a:ext cx="4254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</a:rPr>
              <a:pPr/>
              <a:t>18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AutoShape 2"/>
          <p:cNvSpPr/>
          <p:nvPr/>
        </p:nvSpPr>
        <p:spPr>
          <a:xfrm>
            <a:off x="11323" y="9357739"/>
            <a:ext cx="18288000" cy="929262"/>
          </a:xfrm>
          <a:prstGeom prst="rect">
            <a:avLst/>
          </a:prstGeom>
          <a:solidFill>
            <a:srgbClr val="E20018"/>
          </a:solidFill>
        </p:spPr>
        <p:txBody>
          <a:bodyPr/>
          <a:lstStyle/>
          <a:p>
            <a:endParaRPr lang="pl-PL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180000" y="9792000"/>
            <a:ext cx="582000" cy="32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</a:rPr>
              <a:pPr/>
              <a:t>18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2115800" y="9693632"/>
            <a:ext cx="6017500" cy="45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 b="0" i="0" spc="210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pl-PL" sz="2600" spc="210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en-US" sz="2600" b="0" i="0" spc="210" dirty="0">
                <a:solidFill>
                  <a:srgbClr val="FFF9F9"/>
                </a:solidFill>
                <a:latin typeface="Glacial Indifference"/>
              </a:rPr>
              <a:t>20</a:t>
            </a:r>
            <a:r>
              <a:rPr lang="pl-PL" sz="2600" b="0" i="0" spc="210" dirty="0">
                <a:solidFill>
                  <a:srgbClr val="FFF9F9"/>
                </a:solidFill>
                <a:latin typeface="Glacial Indifference"/>
              </a:rPr>
              <a:t>24</a:t>
            </a:r>
            <a:r>
              <a:rPr lang="en-US" sz="2600" b="0" i="0" spc="210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" y="4775"/>
            <a:ext cx="4408277" cy="117632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58800" y="1562100"/>
            <a:ext cx="166878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l-PL" sz="3000" b="1" dirty="0">
                <a:latin typeface="Glacial Indifference" panose="020B0604020202020204" charset="0"/>
                <a:ea typeface="Times New Roman" panose="02020603050405020304" pitchFamily="18" charset="0"/>
              </a:rPr>
              <a:t>Wydatki majątkowe 2025 – źródła finansowania</a:t>
            </a:r>
            <a:endParaRPr lang="pl-PL" sz="3000" b="1" dirty="0">
              <a:effectLst/>
              <a:latin typeface="Glacial Indifference" panose="020B0604020202020204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A0B70C7-99CA-3FFC-A6C3-1AEAB71D64CE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390900"/>
          <a:ext cx="5943600" cy="4419599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781109707"/>
                    </a:ext>
                  </a:extLst>
                </a:gridCol>
                <a:gridCol w="1477409">
                  <a:extLst>
                    <a:ext uri="{9D8B030D-6E8A-4147-A177-3AD203B41FA5}">
                      <a16:colId xmlns:a16="http://schemas.microsoft.com/office/drawing/2014/main" val="1103766552"/>
                    </a:ext>
                  </a:extLst>
                </a:gridCol>
                <a:gridCol w="1494391">
                  <a:extLst>
                    <a:ext uri="{9D8B030D-6E8A-4147-A177-3AD203B41FA5}">
                      <a16:colId xmlns:a16="http://schemas.microsoft.com/office/drawing/2014/main" val="561355752"/>
                    </a:ext>
                  </a:extLst>
                </a:gridCol>
              </a:tblGrid>
              <a:tr h="79768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Wydatki majątkowe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3 187 293 391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241352"/>
                  </a:ext>
                </a:extLst>
              </a:tr>
              <a:tr h="905479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</a:rPr>
                        <a:t>WYDATKI majątkowe finansowane  DOTACJAMI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</a:rPr>
                        <a:t>77 550 436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</a:rPr>
                        <a:t>2,43%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722586"/>
                  </a:ext>
                </a:extLst>
              </a:tr>
              <a:tr h="135821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</a:rPr>
                        <a:t>WYDATKI majątkowe finansowane  PŁATNOŚCIAMI 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</a:rPr>
                        <a:t>364 077 492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</a:rPr>
                        <a:t>11,42%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074374"/>
                  </a:ext>
                </a:extLst>
              </a:tr>
              <a:tr h="135821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</a:rPr>
                        <a:t>WYDATKI majątkowe fininansowane  środkami WŁASNYMI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</a:rPr>
                        <a:t>2 745 665 463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effectLst/>
                          <a:latin typeface="Arial" panose="020B0604020202020204" pitchFamily="34" charset="0"/>
                        </a:rPr>
                        <a:t>86,14%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606585"/>
                  </a:ext>
                </a:extLst>
              </a:tr>
            </a:tbl>
          </a:graphicData>
        </a:graphic>
      </p:graphicFrame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BA0D3122-B82B-DFAA-CA00-56CE61669272}"/>
              </a:ext>
            </a:extLst>
          </p:cNvPr>
          <p:cNvGraphicFramePr>
            <a:graphicFrameLocks/>
          </p:cNvGraphicFramePr>
          <p:nvPr/>
        </p:nvGraphicFramePr>
        <p:xfrm>
          <a:off x="8458200" y="3086100"/>
          <a:ext cx="7391399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1480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153272" y="9218454"/>
            <a:ext cx="376190" cy="322888"/>
          </a:xfrm>
        </p:spPr>
        <p:txBody>
          <a:bodyPr/>
          <a:lstStyle/>
          <a:p>
            <a:fld id="{B6F15528-21DE-4FAA-801E-634DDDAF4B2B}" type="slidenum">
              <a:rPr lang="en-US" sz="1769" b="1">
                <a:solidFill>
                  <a:schemeClr val="bg1"/>
                </a:solidFill>
              </a:rPr>
              <a:pPr/>
              <a:t>19</a:t>
            </a:fld>
            <a:endParaRPr lang="en-US" sz="1769" b="1" dirty="0">
              <a:solidFill>
                <a:schemeClr val="bg1"/>
              </a:solidFill>
            </a:endParaRPr>
          </a:p>
        </p:txBody>
      </p:sp>
      <p:sp>
        <p:nvSpPr>
          <p:cNvPr id="11" name="AutoShape 2"/>
          <p:cNvSpPr/>
          <p:nvPr/>
        </p:nvSpPr>
        <p:spPr>
          <a:xfrm>
            <a:off x="0" y="9664424"/>
            <a:ext cx="18288000" cy="618936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228600" y="9764458"/>
            <a:ext cx="458179" cy="400751"/>
          </a:xfrm>
          <a:prstGeom prst="rect">
            <a:avLst/>
          </a:prstGeom>
        </p:spPr>
        <p:txBody>
          <a:bodyPr vert="horz" lIns="80863" tIns="40431" rIns="80863" bIns="4043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769" b="1">
                <a:solidFill>
                  <a:schemeClr val="bg1"/>
                </a:solidFill>
              </a:rPr>
              <a:pPr/>
              <a:t>19</a:t>
            </a:fld>
            <a:endParaRPr lang="en-US" sz="1769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4020800" y="9773516"/>
            <a:ext cx="5321404" cy="40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299" spc="186" dirty="0" err="1">
                <a:solidFill>
                  <a:srgbClr val="FFF9F9"/>
                </a:solidFill>
                <a:latin typeface="Glacial Indifference"/>
              </a:rPr>
              <a:t>Warszaw</a:t>
            </a:r>
            <a:r>
              <a:rPr lang="pl-PL" sz="2299" spc="186" dirty="0">
                <a:solidFill>
                  <a:srgbClr val="FFF9F9"/>
                </a:solidFill>
                <a:latin typeface="Glacial Indifference"/>
              </a:rPr>
              <a:t>a </a:t>
            </a:r>
            <a:r>
              <a:rPr lang="en-US" sz="2299" spc="186" dirty="0">
                <a:solidFill>
                  <a:srgbClr val="FFF9F9"/>
                </a:solidFill>
                <a:latin typeface="Glacial Indifference"/>
              </a:rPr>
              <a:t>20</a:t>
            </a:r>
            <a:r>
              <a:rPr lang="pl-PL" sz="2299" spc="186" dirty="0">
                <a:solidFill>
                  <a:srgbClr val="FFF9F9"/>
                </a:solidFill>
                <a:latin typeface="Glacial Indifference"/>
              </a:rPr>
              <a:t>24</a:t>
            </a:r>
            <a:r>
              <a:rPr lang="en-US" sz="2299" spc="186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79" y="599217"/>
            <a:ext cx="3898334" cy="104024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554862" y="1994611"/>
            <a:ext cx="14757379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531"/>
              </a:spcAft>
            </a:pPr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Wydatki majątkowe w projekcie budżetu na 2025 rok według działów [w mln zł]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AC19A4AC-52A3-86A4-9E1C-D326D943138B}"/>
              </a:ext>
            </a:extLst>
          </p:cNvPr>
          <p:cNvGraphicFramePr>
            <a:graphicFrameLocks/>
          </p:cNvGraphicFramePr>
          <p:nvPr/>
        </p:nvGraphicFramePr>
        <p:xfrm>
          <a:off x="1529462" y="2932911"/>
          <a:ext cx="15234538" cy="537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FEEF6BEE-D2D9-A3B6-7345-1D05848673FB}"/>
              </a:ext>
            </a:extLst>
          </p:cNvPr>
          <p:cNvSpPr/>
          <p:nvPr/>
        </p:nvSpPr>
        <p:spPr>
          <a:xfrm>
            <a:off x="1381380" y="8306972"/>
            <a:ext cx="1523453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Największe nakłady finansowe Województwo Mazowieckie przeznacza na realizację zadań w dziale „Transport i łączność”, gdzie łączne nakłady finansowe wynoszą 1 500 493 167 zł, z tego aż 332 906 944 zł stanowi pomoc finansowa i dotacje celowe dla innych jednostek samorządu terytorialnego   </a:t>
            </a:r>
          </a:p>
        </p:txBody>
      </p:sp>
    </p:spTree>
    <p:extLst>
      <p:ext uri="{BB962C8B-B14F-4D97-AF65-F5344CB8AC3E}">
        <p14:creationId xmlns:p14="http://schemas.microsoft.com/office/powerpoint/2010/main" val="21426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60400" y="1121304"/>
            <a:ext cx="1694614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3200" b="1" dirty="0"/>
              <a:t>Budżet Województwa Mazowieckiego 2025 i WPF na lata 2025-2038</a:t>
            </a:r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108000" y="9751500"/>
            <a:ext cx="42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</a:rPr>
              <a:pPr/>
              <a:t>2</a:t>
            </a:fld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7101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108000" y="9757747"/>
            <a:ext cx="57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50" b="1" smtClean="0">
                <a:solidFill>
                  <a:schemeClr val="bg1"/>
                </a:solidFill>
              </a:rPr>
              <a:pPr/>
              <a:t>2</a:t>
            </a:fld>
            <a:endParaRPr lang="en-US" sz="1650" b="1" dirty="0">
              <a:solidFill>
                <a:schemeClr val="bg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554200" y="9693632"/>
            <a:ext cx="3579100" cy="452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400" b="0" i="0" spc="210" dirty="0">
                <a:solidFill>
                  <a:srgbClr val="FFF9F9"/>
                </a:solidFill>
                <a:latin typeface="Glacial Indifference"/>
              </a:rPr>
              <a:t>Warszawa 202</a:t>
            </a:r>
            <a:r>
              <a:rPr lang="pl-PL" sz="2400" b="0" i="0" spc="210" dirty="0">
                <a:solidFill>
                  <a:srgbClr val="FFF9F9"/>
                </a:solidFill>
                <a:latin typeface="Glacial Indifference"/>
              </a:rPr>
              <a:t>4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" y="4775"/>
            <a:ext cx="4408277" cy="117632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17A8BB-22AC-B5DC-CE1F-68BC07B0A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97884"/>
              </p:ext>
            </p:extLst>
          </p:nvPr>
        </p:nvGraphicFramePr>
        <p:xfrm>
          <a:off x="660400" y="1710858"/>
          <a:ext cx="7493000" cy="762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FA0F97D-01B1-1975-17D6-95CF7BB2D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570958"/>
              </p:ext>
            </p:extLst>
          </p:nvPr>
        </p:nvGraphicFramePr>
        <p:xfrm>
          <a:off x="120701" y="5323571"/>
          <a:ext cx="8032699" cy="384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F61360E-4B69-2B9C-50D0-FD9B3EE00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073009"/>
              </p:ext>
            </p:extLst>
          </p:nvPr>
        </p:nvGraphicFramePr>
        <p:xfrm>
          <a:off x="8598108" y="1743713"/>
          <a:ext cx="8775492" cy="3579857"/>
        </p:xfrm>
        <a:graphic>
          <a:graphicData uri="http://schemas.openxmlformats.org/drawingml/2006/table">
            <a:tbl>
              <a:tblPr/>
              <a:tblGrid>
                <a:gridCol w="2789928">
                  <a:extLst>
                    <a:ext uri="{9D8B030D-6E8A-4147-A177-3AD203B41FA5}">
                      <a16:colId xmlns:a16="http://schemas.microsoft.com/office/drawing/2014/main" val="2537812915"/>
                    </a:ext>
                  </a:extLst>
                </a:gridCol>
                <a:gridCol w="1292148">
                  <a:extLst>
                    <a:ext uri="{9D8B030D-6E8A-4147-A177-3AD203B41FA5}">
                      <a16:colId xmlns:a16="http://schemas.microsoft.com/office/drawing/2014/main" val="2395184709"/>
                    </a:ext>
                  </a:extLst>
                </a:gridCol>
                <a:gridCol w="1292148">
                  <a:extLst>
                    <a:ext uri="{9D8B030D-6E8A-4147-A177-3AD203B41FA5}">
                      <a16:colId xmlns:a16="http://schemas.microsoft.com/office/drawing/2014/main" val="676193152"/>
                    </a:ext>
                  </a:extLst>
                </a:gridCol>
                <a:gridCol w="1133756">
                  <a:extLst>
                    <a:ext uri="{9D8B030D-6E8A-4147-A177-3AD203B41FA5}">
                      <a16:colId xmlns:a16="http://schemas.microsoft.com/office/drawing/2014/main" val="567518608"/>
                    </a:ext>
                  </a:extLst>
                </a:gridCol>
                <a:gridCol w="1133756">
                  <a:extLst>
                    <a:ext uri="{9D8B030D-6E8A-4147-A177-3AD203B41FA5}">
                      <a16:colId xmlns:a16="http://schemas.microsoft.com/office/drawing/2014/main" val="484840602"/>
                    </a:ext>
                  </a:extLst>
                </a:gridCol>
                <a:gridCol w="1133756">
                  <a:extLst>
                    <a:ext uri="{9D8B030D-6E8A-4147-A177-3AD203B41FA5}">
                      <a16:colId xmlns:a16="http://schemas.microsoft.com/office/drawing/2014/main" val="4286207531"/>
                    </a:ext>
                  </a:extLst>
                </a:gridCol>
              </a:tblGrid>
              <a:tr h="42203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Wyszczególnienie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Prognoza 2026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Prognoza 2027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Prognoza 2028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Prognoza 2029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Prognoza 2030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480112"/>
                  </a:ext>
                </a:extLst>
              </a:tr>
              <a:tr h="357809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Dochody ogółem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5 990 013 839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6 064 067 062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6 253 096 781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6 536 527 731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6 827 198 786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318929"/>
                  </a:ext>
                </a:extLst>
              </a:tr>
              <a:tr h="2594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Dochody bieżące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5 777 519 580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5 965 320 383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6 253 074 173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6 536 505 123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6 827 176 178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121348"/>
                  </a:ext>
                </a:extLst>
              </a:tr>
              <a:tr h="2594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Dochody majątkowe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212 494 259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98 746 679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22 608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22 608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22 608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07149"/>
                  </a:ext>
                </a:extLst>
              </a:tr>
              <a:tr h="39450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Wydatki ogółem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7 232 470 175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6 273 598 299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5 887 874 338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5 945 494 940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6 244 794 663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682468"/>
                  </a:ext>
                </a:extLst>
              </a:tr>
              <a:tr h="2594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Wydatki bieżące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4 818 608 474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4 743 854 007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4 809 816 320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4 899 799 939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5 013 165 944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49293"/>
                  </a:ext>
                </a:extLst>
              </a:tr>
              <a:tr h="25940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Wydatki majątkowe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2 413 861 701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1 529 744 292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1 078 058 018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1 045 695 001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1 231 628 719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960840"/>
                  </a:ext>
                </a:extLst>
              </a:tr>
              <a:tr h="34863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Wynik budżetu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-1 242 456 336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-209 531 237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365 222 443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591 032 791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582 404 123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5168"/>
                  </a:ext>
                </a:extLst>
              </a:tr>
              <a:tr h="5096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kredyt długoterminowy na pokrycie deficytu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1 242 344 882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209 531 237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358280"/>
                  </a:ext>
                </a:extLst>
              </a:tr>
              <a:tr h="5096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Nadwyżka budżetowa z lat ubiegłych na pokrycie deficytu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111 454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23" marR="7823" marT="78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055021"/>
                  </a:ext>
                </a:extLst>
              </a:tr>
            </a:tbl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CF0915CF-960B-E898-94AE-406A053D3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29392"/>
              </p:ext>
            </p:extLst>
          </p:nvPr>
        </p:nvGraphicFramePr>
        <p:xfrm>
          <a:off x="8847773" y="5490883"/>
          <a:ext cx="8294750" cy="386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1567593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516167" y="1280875"/>
            <a:ext cx="1270961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/>
            <a:r>
              <a:rPr lang="pl-PL" sz="3200" b="1" dirty="0"/>
              <a:t>WPF</a:t>
            </a:r>
            <a:r>
              <a:rPr lang="pl-PL" sz="3200" b="1" dirty="0">
                <a:solidFill>
                  <a:prstClr val="black"/>
                </a:solidFill>
              </a:rPr>
              <a:t> 2025-2038 – łączne nakłady na przedsięwzięcia = 26 631 570 965 zł</a:t>
            </a:r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2367000" y="9751501"/>
            <a:ext cx="31905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B6F15528-21DE-4FAA-801E-634DDDAF4B2B}" type="slidenum">
              <a:rPr lang="en-US" sz="1650" b="1">
                <a:solidFill>
                  <a:prstClr val="white"/>
                </a:solidFill>
                <a:latin typeface="Glacial Indifference" panose="020B0604020202020204" charset="0"/>
              </a:rPr>
              <a:pPr defTabSz="1371600"/>
              <a:t>20</a:t>
            </a:fld>
            <a:endParaRPr lang="en-US" sz="1650" b="1" dirty="0">
              <a:solidFill>
                <a:prstClr val="white"/>
              </a:solidFill>
              <a:latin typeface="Glacial Indifference" panose="020B0604020202020204" charset="0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7102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152400" y="9757748"/>
            <a:ext cx="60960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B6F15528-21DE-4FAA-801E-634DDDAF4B2B}" type="slidenum">
              <a:rPr lang="en-US" sz="1650" b="1">
                <a:solidFill>
                  <a:prstClr val="white"/>
                </a:solidFill>
                <a:latin typeface="Glacial Indifference" panose="020B0604020202020204" charset="0"/>
              </a:rPr>
              <a:pPr defTabSz="1371600"/>
              <a:t>20</a:t>
            </a:fld>
            <a:endParaRPr lang="en-US" sz="1650" b="1" dirty="0">
              <a:solidFill>
                <a:prstClr val="white"/>
              </a:solidFill>
              <a:latin typeface="Glacial Indifference" panose="020B060402020202020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5011400" y="9693633"/>
            <a:ext cx="3276600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lnSpc>
                <a:spcPts val="3276"/>
              </a:lnSpc>
            </a:pPr>
            <a:r>
              <a:rPr lang="en-US" sz="2400" spc="177" dirty="0">
                <a:solidFill>
                  <a:srgbClr val="FFF9F9"/>
                </a:solidFill>
                <a:latin typeface="Glacial Indifference" panose="020B0604020202020204" charset="0"/>
              </a:rPr>
              <a:t>Warszawa 202</a:t>
            </a:r>
            <a:r>
              <a:rPr lang="pl-PL" sz="2400" spc="177" dirty="0">
                <a:solidFill>
                  <a:srgbClr val="FFF9F9"/>
                </a:solidFill>
                <a:latin typeface="Glacial Indifference" panose="020B0604020202020204" charset="0"/>
              </a:rPr>
              <a:t>4</a:t>
            </a:r>
            <a:r>
              <a:rPr lang="en-US" sz="1950" spc="177" dirty="0">
                <a:solidFill>
                  <a:srgbClr val="FFF9F9"/>
                </a:solidFill>
                <a:latin typeface="Glacial Indifference" panose="020B0604020202020204" charset="0"/>
              </a:rPr>
              <a:t> r.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9291"/>
            <a:ext cx="3717161" cy="1176326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75F45E1-5FC1-4DDF-B36C-0DF9171B4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517529"/>
              </p:ext>
            </p:extLst>
          </p:nvPr>
        </p:nvGraphicFramePr>
        <p:xfrm>
          <a:off x="1066800" y="1773318"/>
          <a:ext cx="8915400" cy="252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DF2677-5E31-4354-9C03-483672E13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71032"/>
              </p:ext>
            </p:extLst>
          </p:nvPr>
        </p:nvGraphicFramePr>
        <p:xfrm>
          <a:off x="1066800" y="3979569"/>
          <a:ext cx="8915400" cy="252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DF61AF89-8A70-0028-E0F0-0E25D40977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230228"/>
              </p:ext>
            </p:extLst>
          </p:nvPr>
        </p:nvGraphicFramePr>
        <p:xfrm>
          <a:off x="2130080" y="6506167"/>
          <a:ext cx="4862512" cy="3009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4" imgW="8496153" imgH="5629275" progId="Excel.Sheet.12">
                  <p:link updateAutomatic="1"/>
                </p:oleObj>
              </mc:Choice>
              <mc:Fallback>
                <p:oleObj name="Worksheet" r:id="rId14" imgW="8496153" imgH="562927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30080" y="6506167"/>
                        <a:ext cx="4862512" cy="3009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iekt 1">
            <a:extLst>
              <a:ext uri="{FF2B5EF4-FFF2-40B4-BE49-F238E27FC236}">
                <a16:creationId xmlns:a16="http://schemas.microsoft.com/office/drawing/2014/main" id="{D07D05A8-8BCC-842D-2CD4-6C082FD932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930192"/>
              </p:ext>
            </p:extLst>
          </p:nvPr>
        </p:nvGraphicFramePr>
        <p:xfrm>
          <a:off x="10134600" y="2239209"/>
          <a:ext cx="7932040" cy="710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6" imgW="10344018" imgH="4667250" progId="Excel.Sheet.12">
                  <p:link updateAutomatic="1"/>
                </p:oleObj>
              </mc:Choice>
              <mc:Fallback>
                <p:oleObj name="Worksheet" r:id="rId16" imgW="10344018" imgH="4667250" progId="Excel.Sheet.12">
                  <p:link updateAutomatic="1"/>
                  <p:pic>
                    <p:nvPicPr>
                      <p:cNvPr id="7" name="Obiekt 6">
                        <a:extLst>
                          <a:ext uri="{FF2B5EF4-FFF2-40B4-BE49-F238E27FC236}">
                            <a16:creationId xmlns:a16="http://schemas.microsoft.com/office/drawing/2014/main" id="{D07D05A8-8BCC-842D-2CD4-6C082FD932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134600" y="2239209"/>
                        <a:ext cx="7932040" cy="7105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495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95400" y="1287634"/>
            <a:ext cx="147828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/>
            <a:r>
              <a:rPr lang="pl-PL" sz="3200" b="1" dirty="0"/>
              <a:t>WPF 2025-2038</a:t>
            </a:r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2367000" y="9751501"/>
            <a:ext cx="31905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B6F15528-21DE-4FAA-801E-634DDDAF4B2B}" type="slidenum">
              <a:rPr lang="en-US" sz="1650" b="1">
                <a:solidFill>
                  <a:prstClr val="white"/>
                </a:solidFill>
                <a:latin typeface="Glacial Indifference" panose="020B0604020202020204" charset="0"/>
              </a:rPr>
              <a:pPr defTabSz="1371600"/>
              <a:t>21</a:t>
            </a:fld>
            <a:endParaRPr lang="en-US" sz="1650" b="1" dirty="0">
              <a:solidFill>
                <a:prstClr val="white"/>
              </a:solidFill>
              <a:latin typeface="Glacial Indifference" panose="020B0604020202020204" charset="0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7102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76200" y="9757748"/>
            <a:ext cx="53340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B6F15528-21DE-4FAA-801E-634DDDAF4B2B}" type="slidenum">
              <a:rPr lang="en-US" sz="1650" b="1">
                <a:solidFill>
                  <a:prstClr val="white"/>
                </a:solidFill>
                <a:latin typeface="Glacial Indifference" panose="020B0604020202020204" charset="0"/>
              </a:rPr>
              <a:pPr defTabSz="1371600"/>
              <a:t>21</a:t>
            </a:fld>
            <a:endParaRPr lang="en-US" sz="1650" b="1" dirty="0">
              <a:solidFill>
                <a:prstClr val="white"/>
              </a:solidFill>
              <a:latin typeface="Glacial Indifference" panose="020B060402020202020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249400" y="9693633"/>
            <a:ext cx="3505200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lnSpc>
                <a:spcPts val="3276"/>
              </a:lnSpc>
            </a:pPr>
            <a:r>
              <a:rPr lang="en-US" sz="2400" spc="177" dirty="0">
                <a:solidFill>
                  <a:srgbClr val="FFF9F9"/>
                </a:solidFill>
                <a:latin typeface="Glacial Indifference" panose="020B0604020202020204" charset="0"/>
              </a:rPr>
              <a:t>Warszawa 202</a:t>
            </a:r>
            <a:r>
              <a:rPr lang="pl-PL" sz="2400" spc="177" dirty="0">
                <a:solidFill>
                  <a:srgbClr val="FFF9F9"/>
                </a:solidFill>
                <a:latin typeface="Glacial Indifference" panose="020B0604020202020204" charset="0"/>
              </a:rPr>
              <a:t>4</a:t>
            </a:r>
            <a:r>
              <a:rPr lang="en-US" sz="2400" spc="177" dirty="0">
                <a:solidFill>
                  <a:srgbClr val="FFF9F9"/>
                </a:solidFill>
                <a:latin typeface="Glacial Indifference" panose="020B0604020202020204" charset="0"/>
              </a:rPr>
              <a:t> r.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1202"/>
            <a:ext cx="3717161" cy="1176326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24C23A20-2568-AC7A-E6BB-744F82353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487961"/>
              </p:ext>
            </p:extLst>
          </p:nvPr>
        </p:nvGraphicFramePr>
        <p:xfrm>
          <a:off x="533400" y="2367810"/>
          <a:ext cx="7467600" cy="6631552"/>
        </p:xfrm>
        <a:graphic>
          <a:graphicData uri="http://schemas.openxmlformats.org/drawingml/2006/table">
            <a:tbl>
              <a:tblPr/>
              <a:tblGrid>
                <a:gridCol w="1773131">
                  <a:extLst>
                    <a:ext uri="{9D8B030D-6E8A-4147-A177-3AD203B41FA5}">
                      <a16:colId xmlns:a16="http://schemas.microsoft.com/office/drawing/2014/main" val="2388468981"/>
                    </a:ext>
                  </a:extLst>
                </a:gridCol>
                <a:gridCol w="1145317">
                  <a:extLst>
                    <a:ext uri="{9D8B030D-6E8A-4147-A177-3AD203B41FA5}">
                      <a16:colId xmlns:a16="http://schemas.microsoft.com/office/drawing/2014/main" val="1677633305"/>
                    </a:ext>
                  </a:extLst>
                </a:gridCol>
                <a:gridCol w="1255710">
                  <a:extLst>
                    <a:ext uri="{9D8B030D-6E8A-4147-A177-3AD203B41FA5}">
                      <a16:colId xmlns:a16="http://schemas.microsoft.com/office/drawing/2014/main" val="1227208993"/>
                    </a:ext>
                  </a:extLst>
                </a:gridCol>
                <a:gridCol w="1009281">
                  <a:extLst>
                    <a:ext uri="{9D8B030D-6E8A-4147-A177-3AD203B41FA5}">
                      <a16:colId xmlns:a16="http://schemas.microsoft.com/office/drawing/2014/main" val="2851452150"/>
                    </a:ext>
                  </a:extLst>
                </a:gridCol>
                <a:gridCol w="1391744">
                  <a:extLst>
                    <a:ext uri="{9D8B030D-6E8A-4147-A177-3AD203B41FA5}">
                      <a16:colId xmlns:a16="http://schemas.microsoft.com/office/drawing/2014/main" val="3175966428"/>
                    </a:ext>
                  </a:extLst>
                </a:gridCol>
                <a:gridCol w="892417">
                  <a:extLst>
                    <a:ext uri="{9D8B030D-6E8A-4147-A177-3AD203B41FA5}">
                      <a16:colId xmlns:a16="http://schemas.microsoft.com/office/drawing/2014/main" val="1186919093"/>
                    </a:ext>
                  </a:extLst>
                </a:gridCol>
              </a:tblGrid>
              <a:tr h="13922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Obszar WPF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przedsięwzięć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Łączne nakłady na przedsięwzięcia</a:t>
                      </a:r>
                      <a:b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(do 2038 roku)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Struktura nakładów łącznych</a:t>
                      </a:r>
                      <a:b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[%]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Nakłady na przedsięwzięcia w 2025 roku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Struktura nakładów w 2025 roku</a:t>
                      </a:r>
                      <a:b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[%]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172256"/>
                  </a:ext>
                </a:extLst>
              </a:tr>
              <a:tr h="43015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DROGI WOJEWÓDZKIE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3 715 422 355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1 368 063 536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926774"/>
                  </a:ext>
                </a:extLst>
              </a:tr>
              <a:tr h="43015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14 997 049 220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1 170 550 982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160931"/>
                  </a:ext>
                </a:extLst>
              </a:tr>
              <a:tr h="43015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PROGRAMY WSPARCIA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2 849 687 152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813 019 823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427765"/>
                  </a:ext>
                </a:extLst>
              </a:tr>
              <a:tr h="43015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OCHRONA ZDROWIA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1 900 403 034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477 055 933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105125"/>
                  </a:ext>
                </a:extLst>
              </a:tr>
              <a:tr h="43015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ROZWÓJ REGIONALNY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1 421 971 965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332 891 208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39405"/>
                  </a:ext>
                </a:extLst>
              </a:tr>
              <a:tr h="86032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ADMINISTRACJA PUBLICZNA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763 947 859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304 471 035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280570"/>
                  </a:ext>
                </a:extLst>
              </a:tr>
              <a:tr h="43015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415 903 711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160 642 513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20423"/>
                  </a:ext>
                </a:extLst>
              </a:tr>
              <a:tr h="43015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POLITYKA SPOŁECZNA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324 417 685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90 329 257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443664"/>
                  </a:ext>
                </a:extLst>
              </a:tr>
              <a:tr h="507503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OCHRONA ŚRODOWISKA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135 949 456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67 896 976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01472"/>
                  </a:ext>
                </a:extLst>
              </a:tr>
              <a:tr h="430159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EDUKACJA I SPORT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106 818 528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61 311 973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507209"/>
                  </a:ext>
                </a:extLst>
              </a:tr>
              <a:tr h="430159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26 631 570 965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4 846 233 236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6240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2A172163-A5EB-6BAF-6A05-968D88A2FF82}"/>
              </a:ext>
            </a:extLst>
          </p:cNvPr>
          <p:cNvSpPr txBox="1"/>
          <p:nvPr/>
        </p:nvSpPr>
        <p:spPr>
          <a:xfrm>
            <a:off x="1676400" y="187388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Nakłady w poszczególnych obszarach</a:t>
            </a:r>
            <a:endParaRPr lang="pl-PL" sz="2000" dirty="0"/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F9E3FADA-43E7-639B-EF27-F428380E89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376111"/>
              </p:ext>
            </p:extLst>
          </p:nvPr>
        </p:nvGraphicFramePr>
        <p:xfrm>
          <a:off x="8686800" y="1820183"/>
          <a:ext cx="8524877" cy="717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3522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95400" y="1287634"/>
            <a:ext cx="147828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/>
            <a:r>
              <a:rPr lang="pl-PL" sz="3200" b="1" dirty="0"/>
              <a:t>Dziesięć największych przedsięwzięć ujętych w WPF 2025-2038</a:t>
            </a:r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2367000" y="9751501"/>
            <a:ext cx="31905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B6F15528-21DE-4FAA-801E-634DDDAF4B2B}" type="slidenum">
              <a:rPr lang="en-US" sz="1650" b="1">
                <a:solidFill>
                  <a:prstClr val="white"/>
                </a:solidFill>
                <a:latin typeface="Glacial Indifference" panose="020B0604020202020204" charset="0"/>
              </a:rPr>
              <a:pPr defTabSz="1371600"/>
              <a:t>22</a:t>
            </a:fld>
            <a:endParaRPr lang="en-US" sz="1650" b="1" dirty="0">
              <a:solidFill>
                <a:prstClr val="white"/>
              </a:solidFill>
              <a:latin typeface="Glacial Indifference" panose="020B0604020202020204" charset="0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7102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76200" y="9757748"/>
            <a:ext cx="53340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/>
            <a:fld id="{B6F15528-21DE-4FAA-801E-634DDDAF4B2B}" type="slidenum">
              <a:rPr lang="en-US" sz="1650" b="1">
                <a:solidFill>
                  <a:prstClr val="white"/>
                </a:solidFill>
                <a:latin typeface="Glacial Indifference" panose="020B0604020202020204" charset="0"/>
              </a:rPr>
              <a:pPr defTabSz="1371600"/>
              <a:t>22</a:t>
            </a:fld>
            <a:endParaRPr lang="en-US" sz="1650" b="1" dirty="0">
              <a:solidFill>
                <a:prstClr val="white"/>
              </a:solidFill>
              <a:latin typeface="Glacial Indifference" panose="020B060402020202020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249400" y="9693633"/>
            <a:ext cx="3505200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lnSpc>
                <a:spcPts val="3276"/>
              </a:lnSpc>
            </a:pPr>
            <a:r>
              <a:rPr lang="en-US" sz="2400" spc="177" dirty="0">
                <a:solidFill>
                  <a:srgbClr val="FFF9F9"/>
                </a:solidFill>
                <a:latin typeface="Glacial Indifference" panose="020B0604020202020204" charset="0"/>
              </a:rPr>
              <a:t>Warszawa 202</a:t>
            </a:r>
            <a:r>
              <a:rPr lang="pl-PL" sz="2400" spc="177" dirty="0">
                <a:solidFill>
                  <a:srgbClr val="FFF9F9"/>
                </a:solidFill>
                <a:latin typeface="Glacial Indifference" panose="020B0604020202020204" charset="0"/>
              </a:rPr>
              <a:t>4</a:t>
            </a:r>
            <a:r>
              <a:rPr lang="en-US" sz="2400" spc="177" dirty="0">
                <a:solidFill>
                  <a:srgbClr val="FFF9F9"/>
                </a:solidFill>
                <a:latin typeface="Glacial Indifference" panose="020B0604020202020204" charset="0"/>
              </a:rPr>
              <a:t> r.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1202"/>
            <a:ext cx="3717161" cy="1176326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5E47F89-FC8D-7F0A-0AD7-6741745A0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603213"/>
              </p:ext>
            </p:extLst>
          </p:nvPr>
        </p:nvGraphicFramePr>
        <p:xfrm>
          <a:off x="1600200" y="1944475"/>
          <a:ext cx="15468599" cy="7110076"/>
        </p:xfrm>
        <a:graphic>
          <a:graphicData uri="http://schemas.openxmlformats.org/drawingml/2006/table">
            <a:tbl>
              <a:tblPr/>
              <a:tblGrid>
                <a:gridCol w="2619634">
                  <a:extLst>
                    <a:ext uri="{9D8B030D-6E8A-4147-A177-3AD203B41FA5}">
                      <a16:colId xmlns:a16="http://schemas.microsoft.com/office/drawing/2014/main" val="899441201"/>
                    </a:ext>
                  </a:extLst>
                </a:gridCol>
                <a:gridCol w="7998642">
                  <a:extLst>
                    <a:ext uri="{9D8B030D-6E8A-4147-A177-3AD203B41FA5}">
                      <a16:colId xmlns:a16="http://schemas.microsoft.com/office/drawing/2014/main" val="1569971215"/>
                    </a:ext>
                  </a:extLst>
                </a:gridCol>
                <a:gridCol w="2462514">
                  <a:extLst>
                    <a:ext uri="{9D8B030D-6E8A-4147-A177-3AD203B41FA5}">
                      <a16:colId xmlns:a16="http://schemas.microsoft.com/office/drawing/2014/main" val="3124321898"/>
                    </a:ext>
                  </a:extLst>
                </a:gridCol>
                <a:gridCol w="2387809">
                  <a:extLst>
                    <a:ext uri="{9D8B030D-6E8A-4147-A177-3AD203B41FA5}">
                      <a16:colId xmlns:a16="http://schemas.microsoft.com/office/drawing/2014/main" val="1151129560"/>
                    </a:ext>
                  </a:extLst>
                </a:gridCol>
              </a:tblGrid>
              <a:tr h="6949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Obszar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Łączne nakłady do 2038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Rodzaj wydatku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870863"/>
                  </a:ext>
                </a:extLst>
              </a:tr>
              <a:tr h="6949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TRANSPORT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Rekompensata z tytułu przewozów - "Koleje Mazowieckie - KM" </a:t>
                      </a:r>
                    </a:p>
                    <a:p>
                      <a:pPr algn="l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Sp. z o.o.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13 059 963 065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bieżące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29078"/>
                  </a:ext>
                </a:extLst>
              </a:tr>
              <a:tr h="6949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PROGRAMY WSPARCIA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 wsparcia zadań ważnych dla równomiernego rozwoju województwa mazowieckiego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2 155 862 707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bieżące/majątkowe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815835"/>
                  </a:ext>
                </a:extLst>
              </a:tr>
              <a:tr h="6949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TRANSPORT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Rekompensata z tytułu przewozów - "Warszawska Kolej Dojazdowa" sp. z o.o.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973 652 319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bieżące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439754"/>
                  </a:ext>
                </a:extLst>
              </a:tr>
              <a:tr h="4744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DROGI WOJEWÓDZKIE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Remonty zadaniowe na drogach wojewódzkich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778 898 938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bieżące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31184"/>
                  </a:ext>
                </a:extLst>
              </a:tr>
              <a:tr h="4744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TRANSPORT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Zakup pojazdów kolejowych wraz z usługą serwisową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734 397 000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bieżące/majątkowe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761518"/>
                  </a:ext>
                </a:extLst>
              </a:tr>
              <a:tr h="4744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ROZWÓJ REGIONALNY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Wydatki dotyczące eksploatacji sieci Internet dla Mazowsza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431 024 028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bieżące/majątkowe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751464"/>
                  </a:ext>
                </a:extLst>
              </a:tr>
              <a:tr h="6949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OCHRONA ZDROWIA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Budowa z przebudową budynków H i D dla potrzeb Mazowieckiego Szpitala Bródnowskiego w Warszawie Sp. z o.o.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417 128 698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majątkowe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791869"/>
                  </a:ext>
                </a:extLst>
              </a:tr>
              <a:tr h="6949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DROGI WOJEWÓDZKIE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Budowa drogi wojewódzkiej nr 627 na odcinku Kosów Lacki - Sokołów Podlaski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majątkowe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197845"/>
                  </a:ext>
                </a:extLst>
              </a:tr>
              <a:tr h="10424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DROGI WOJEWÓDZKIE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Rozbudowa drogi wojewódzkiej nr 747 na odcinku od skrzyżowania z drogą krajową nr 9 w m. Iłża do skrzyżowania z drogą krajową nr 79 w m. Lipsko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311 029 965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majątkowe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21614"/>
                  </a:ext>
                </a:extLst>
              </a:tr>
              <a:tr h="4744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DROGI WOJEWÓDZKIE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Utrzymanie dróg wojewódzkich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245 805 476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bieżące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265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438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526400" y="1025687"/>
            <a:ext cx="15468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Największe łączne nakłady w WPF do 2038 roku w poszczególnych obszarach (cz. 1)</a:t>
            </a:r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2367000" y="9751501"/>
            <a:ext cx="31905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anose="020B0604020202020204" charset="0"/>
              <a:ea typeface="+mn-ea"/>
              <a:cs typeface="+mn-cs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7101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228600" y="9757748"/>
            <a:ext cx="45720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anose="020B0604020202020204" charset="0"/>
              <a:ea typeface="+mn-ea"/>
              <a:cs typeface="+mn-cs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554200" y="9693633"/>
            <a:ext cx="3581400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Warszawa 202</a:t>
            </a:r>
            <a:r>
              <a:rPr kumimoji="0" lang="pl-PL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 r.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447800" y="1817465"/>
          <a:ext cx="16230600" cy="7330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4" b="93286" l="3019" r="97170">
                        <a14:foregroundMark x1="23113" y1="53710" x2="23113" y2="53710"/>
                        <a14:foregroundMark x1="36981" y1="36749" x2="36981" y2="36749"/>
                        <a14:foregroundMark x1="44528" y1="55124" x2="44528" y2="55124"/>
                        <a14:foregroundMark x1="57075" y1="52650" x2="57075" y2="52650"/>
                        <a14:foregroundMark x1="70566" y1="47703" x2="70566" y2="47703"/>
                        <a14:foregroundMark x1="77453" y1="52650" x2="77453" y2="52650"/>
                        <a14:foregroundMark x1="86698" y1="57597" x2="86698" y2="57597"/>
                        <a14:foregroundMark x1="94245" y1="62544" x2="94245" y2="62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551"/>
            <a:ext cx="4408277" cy="1176325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4FA4D5-D8F0-4B04-ACAA-BD6527EEF00B}"/>
              </a:ext>
            </a:extLst>
          </p:cNvPr>
          <p:cNvGraphicFramePr/>
          <p:nvPr/>
        </p:nvGraphicFramePr>
        <p:xfrm>
          <a:off x="2367000" y="2093004"/>
          <a:ext cx="13787400" cy="757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5F02B1A7-13D0-4AED-AC0C-6FA0F7D87E23}"/>
              </a:ext>
            </a:extLst>
          </p:cNvPr>
          <p:cNvSpPr/>
          <p:nvPr/>
        </p:nvSpPr>
        <p:spPr>
          <a:xfrm>
            <a:off x="4076700" y="1778000"/>
            <a:ext cx="2019300" cy="152156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3 715 mln zł</a:t>
            </a:r>
          </a:p>
        </p:txBody>
      </p:sp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5C72D5E6-D31A-4541-9135-19724CDBF04A}"/>
              </a:ext>
            </a:extLst>
          </p:cNvPr>
          <p:cNvSpPr/>
          <p:nvPr/>
        </p:nvSpPr>
        <p:spPr>
          <a:xfrm>
            <a:off x="8686800" y="1670669"/>
            <a:ext cx="1905000" cy="1521567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mln zł</a:t>
            </a:r>
          </a:p>
        </p:txBody>
      </p:sp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A513DD5A-B669-4C10-A4C4-C598A20B0CD5}"/>
              </a:ext>
            </a:extLst>
          </p:cNvPr>
          <p:cNvSpPr/>
          <p:nvPr/>
        </p:nvSpPr>
        <p:spPr>
          <a:xfrm>
            <a:off x="13487400" y="1618437"/>
            <a:ext cx="2133600" cy="1521567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1 900 mln zł</a:t>
            </a:r>
          </a:p>
        </p:txBody>
      </p:sp>
    </p:spTree>
    <p:extLst>
      <p:ext uri="{BB962C8B-B14F-4D97-AF65-F5344CB8AC3E}">
        <p14:creationId xmlns:p14="http://schemas.microsoft.com/office/powerpoint/2010/main" val="2328763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526400" y="911942"/>
            <a:ext cx="15468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Największe łączne nakłady w WPF do 2038 roku w poszczególnych obszarach (cz. 2)</a:t>
            </a:r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2367000" y="9751501"/>
            <a:ext cx="31905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anose="020B0604020202020204" charset="0"/>
              <a:ea typeface="+mn-ea"/>
              <a:cs typeface="+mn-cs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7101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228600" y="9757748"/>
            <a:ext cx="45720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anose="020B0604020202020204" charset="0"/>
              <a:ea typeface="+mn-ea"/>
              <a:cs typeface="+mn-cs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554200" y="9693633"/>
            <a:ext cx="3581400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Warszawa 202</a:t>
            </a:r>
            <a:r>
              <a:rPr kumimoji="0" lang="pl-PL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 r.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379500" y="2143633"/>
          <a:ext cx="16230600" cy="7277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4FA4D5-D8F0-4B04-ACAA-BD6527EEF00B}"/>
              </a:ext>
            </a:extLst>
          </p:cNvPr>
          <p:cNvGraphicFramePr/>
          <p:nvPr/>
        </p:nvGraphicFramePr>
        <p:xfrm>
          <a:off x="2367000" y="2104826"/>
          <a:ext cx="13787400" cy="757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AEF5438E-7C53-4ACE-A181-48FE655AF4F2}"/>
              </a:ext>
            </a:extLst>
          </p:cNvPr>
          <p:cNvSpPr/>
          <p:nvPr/>
        </p:nvSpPr>
        <p:spPr>
          <a:xfrm>
            <a:off x="8610600" y="1670010"/>
            <a:ext cx="2286000" cy="152156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14 997 mln zł</a:t>
            </a:r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568AB471-A5BC-49E8-8861-4DFE15E91C67}"/>
              </a:ext>
            </a:extLst>
          </p:cNvPr>
          <p:cNvSpPr/>
          <p:nvPr/>
        </p:nvSpPr>
        <p:spPr>
          <a:xfrm>
            <a:off x="3886200" y="1709143"/>
            <a:ext cx="1905000" cy="152156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mln zł</a:t>
            </a:r>
          </a:p>
        </p:txBody>
      </p:sp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643318A3-053B-4106-89B5-BD735660491B}"/>
              </a:ext>
            </a:extLst>
          </p:cNvPr>
          <p:cNvSpPr/>
          <p:nvPr/>
        </p:nvSpPr>
        <p:spPr>
          <a:xfrm>
            <a:off x="13601700" y="1643577"/>
            <a:ext cx="1905000" cy="1521567"/>
          </a:xfrm>
          <a:prstGeom prst="downArrow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764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mln zł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7D7ACE8-2415-01B9-144A-009C204875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1202"/>
            <a:ext cx="3717161" cy="9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23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014612"/>
            <a:ext cx="15468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Największe łączne nakłady w WPF do 2038 roku w poszczególnych obszarach (cz.3)</a:t>
            </a:r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2367000" y="9751501"/>
            <a:ext cx="31905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anose="020B0604020202020204" charset="0"/>
              <a:ea typeface="+mn-ea"/>
              <a:cs typeface="+mn-cs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7101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228600" y="9757748"/>
            <a:ext cx="45720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anose="020B0604020202020204" charset="0"/>
              <a:ea typeface="+mn-ea"/>
              <a:cs typeface="+mn-cs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782800" y="9693633"/>
            <a:ext cx="3352800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Warszawa 202</a:t>
            </a:r>
            <a:r>
              <a:rPr kumimoji="0" lang="pl-PL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 r.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447800" y="1817465"/>
          <a:ext cx="16230600" cy="7277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4" b="93286" l="3019" r="97170">
                        <a14:foregroundMark x1="23113" y1="53710" x2="23113" y2="53710"/>
                        <a14:foregroundMark x1="36981" y1="36749" x2="36981" y2="36749"/>
                        <a14:foregroundMark x1="44528" y1="55124" x2="44528" y2="55124"/>
                        <a14:foregroundMark x1="57075" y1="52650" x2="57075" y2="52650"/>
                        <a14:foregroundMark x1="70566" y1="47703" x2="70566" y2="47703"/>
                        <a14:foregroundMark x1="77453" y1="52650" x2="77453" y2="52650"/>
                        <a14:foregroundMark x1="86698" y1="57597" x2="86698" y2="57597"/>
                        <a14:foregroundMark x1="94245" y1="62544" x2="94245" y2="62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64"/>
            <a:ext cx="4408277" cy="1176325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4FA4D5-D8F0-4B04-ACAA-BD6527EEF00B}"/>
              </a:ext>
            </a:extLst>
          </p:cNvPr>
          <p:cNvGraphicFramePr/>
          <p:nvPr/>
        </p:nvGraphicFramePr>
        <p:xfrm>
          <a:off x="2204138" y="2216713"/>
          <a:ext cx="14479249" cy="757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2D6CBFD2-5BBF-41D5-AD47-EB5F7612B049}"/>
              </a:ext>
            </a:extLst>
          </p:cNvPr>
          <p:cNvSpPr/>
          <p:nvPr/>
        </p:nvSpPr>
        <p:spPr>
          <a:xfrm>
            <a:off x="3822700" y="1817465"/>
            <a:ext cx="1905000" cy="152156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mln zł</a:t>
            </a:r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02011C57-62EE-4DDD-BF3D-CDB7702C99D2}"/>
              </a:ext>
            </a:extLst>
          </p:cNvPr>
          <p:cNvSpPr/>
          <p:nvPr/>
        </p:nvSpPr>
        <p:spPr>
          <a:xfrm>
            <a:off x="14020800" y="1771084"/>
            <a:ext cx="1905000" cy="152156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135 mln zł</a:t>
            </a:r>
          </a:p>
        </p:txBody>
      </p:sp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AE579EBD-465D-4070-97F6-DFDF5045F371}"/>
              </a:ext>
            </a:extLst>
          </p:cNvPr>
          <p:cNvSpPr/>
          <p:nvPr/>
        </p:nvSpPr>
        <p:spPr>
          <a:xfrm>
            <a:off x="8921750" y="1791654"/>
            <a:ext cx="1905000" cy="152156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1 422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mln zł</a:t>
            </a:r>
          </a:p>
        </p:txBody>
      </p:sp>
    </p:spTree>
    <p:extLst>
      <p:ext uri="{BB962C8B-B14F-4D97-AF65-F5344CB8AC3E}">
        <p14:creationId xmlns:p14="http://schemas.microsoft.com/office/powerpoint/2010/main" val="192432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00200" y="1014612"/>
            <a:ext cx="154686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Największe łączne nakłady w WPF do 2038 roku w poszczególnych obszarach (cz.4)</a:t>
            </a:r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2367000" y="9751501"/>
            <a:ext cx="31905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anose="020B0604020202020204" charset="0"/>
              <a:ea typeface="+mn-ea"/>
              <a:cs typeface="+mn-cs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7101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228600" y="9757748"/>
            <a:ext cx="457200" cy="365126"/>
          </a:xfrm>
          <a:prstGeom prst="rect">
            <a:avLst/>
          </a:prstGeom>
        </p:spPr>
        <p:txBody>
          <a:bodyPr vert="horz" lIns="76809" tIns="38405" rIns="76809" bIns="38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acial Indifference" panose="020B0604020202020204" charset="0"/>
              <a:ea typeface="+mn-ea"/>
              <a:cs typeface="+mn-cs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782800" y="9693633"/>
            <a:ext cx="3352800" cy="394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Warszawa 202</a:t>
            </a:r>
            <a:r>
              <a:rPr kumimoji="0" lang="pl-PL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177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 r.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4FA4D5-D8F0-4B04-ACAA-BD6527EEF00B}"/>
              </a:ext>
            </a:extLst>
          </p:cNvPr>
          <p:cNvGraphicFramePr/>
          <p:nvPr/>
        </p:nvGraphicFramePr>
        <p:xfrm>
          <a:off x="2204138" y="2216713"/>
          <a:ext cx="14479249" cy="757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AE579EBD-465D-4070-97F6-DFDF5045F371}"/>
              </a:ext>
            </a:extLst>
          </p:cNvPr>
          <p:cNvSpPr/>
          <p:nvPr/>
        </p:nvSpPr>
        <p:spPr>
          <a:xfrm>
            <a:off x="8915400" y="1674984"/>
            <a:ext cx="1905000" cy="1521567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Ogółem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2 850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mln zł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4405652-8C5A-7FA6-BE7D-ABA19DF355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1202"/>
            <a:ext cx="3717161" cy="94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19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590912"/>
            <a:ext cx="18288000" cy="696088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13792200" y="9723988"/>
            <a:ext cx="5179327" cy="325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7098">
              <a:lnSpc>
                <a:spcPts val="2686"/>
              </a:lnSpc>
              <a:defRPr/>
            </a:pPr>
            <a:r>
              <a:rPr lang="en-US" sz="2066" spc="144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pl-PL" sz="2066" spc="144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en-US" sz="2066" spc="144" dirty="0">
                <a:solidFill>
                  <a:srgbClr val="FFF9F9"/>
                </a:solidFill>
                <a:latin typeface="Glacial Indifference"/>
              </a:rPr>
              <a:t>20</a:t>
            </a:r>
            <a:r>
              <a:rPr lang="pl-PL" sz="2066" spc="144" dirty="0">
                <a:solidFill>
                  <a:srgbClr val="FFF9F9"/>
                </a:solidFill>
                <a:latin typeface="Glacial Indifference"/>
              </a:rPr>
              <a:t>24</a:t>
            </a:r>
            <a:r>
              <a:rPr lang="en-US" sz="2066" spc="144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92630" y="3241506"/>
            <a:ext cx="5157278" cy="696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787098">
              <a:lnSpc>
                <a:spcPts val="5783"/>
              </a:lnSpc>
              <a:spcBef>
                <a:spcPct val="0"/>
              </a:spcBef>
              <a:defRPr/>
            </a:pPr>
            <a:r>
              <a:rPr lang="pl-PL" sz="4131" b="1" dirty="0">
                <a:solidFill>
                  <a:srgbClr val="545454"/>
                </a:solidFill>
                <a:latin typeface="Glacial Indifference" panose="020B0604020202020204" charset="0"/>
              </a:rPr>
              <a:t>Dziękuję</a:t>
            </a:r>
            <a:r>
              <a:rPr lang="en-US" sz="4131" b="1" dirty="0">
                <a:solidFill>
                  <a:srgbClr val="545454"/>
                </a:solidFill>
                <a:latin typeface="Glacial Indifference" panose="020B0604020202020204" charset="0"/>
              </a:rPr>
              <a:t> za </a:t>
            </a:r>
            <a:r>
              <a:rPr lang="pl-PL" sz="4131" b="1" dirty="0">
                <a:solidFill>
                  <a:srgbClr val="545454"/>
                </a:solidFill>
                <a:latin typeface="Glacial Indifference" panose="020B0604020202020204" charset="0"/>
              </a:rPr>
              <a:t>uwagę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B21FA37-AD40-2602-B541-C112699AB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1202"/>
            <a:ext cx="3717161" cy="117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1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33399" y="1584002"/>
            <a:ext cx="1694614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Nadwyżka operacyjna </a:t>
            </a:r>
            <a:r>
              <a:rPr kumimoji="0" lang="pl-PL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(D</a:t>
            </a:r>
            <a:r>
              <a:rPr kumimoji="0" lang="pl-PL" sz="3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BIEŻĄCE </a:t>
            </a:r>
            <a:r>
              <a:rPr kumimoji="0" lang="pl-PL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- W</a:t>
            </a:r>
            <a:r>
              <a:rPr kumimoji="0" lang="pl-PL" sz="3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BIEŻĄCE</a:t>
            </a:r>
            <a:r>
              <a:rPr kumimoji="0" lang="pl-PL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)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108000" y="9751500"/>
            <a:ext cx="42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7100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108000" y="9757747"/>
            <a:ext cx="57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65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554200" y="9693632"/>
            <a:ext cx="3579100" cy="452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210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Warszawa</a:t>
            </a:r>
            <a:r>
              <a:rPr kumimoji="0" lang="pl-PL" sz="2400" b="0" i="0" u="none" strike="noStrike" kern="1200" cap="none" spc="210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210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20</a:t>
            </a:r>
            <a:r>
              <a:rPr kumimoji="0" lang="pl-PL" sz="2400" b="0" i="0" u="none" strike="noStrike" kern="1200" cap="none" spc="210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24</a:t>
            </a:r>
            <a:r>
              <a:rPr kumimoji="0" lang="en-US" sz="2400" b="0" i="0" u="none" strike="noStrike" kern="1200" cap="none" spc="210" normalizeH="0" baseline="0" noProof="0" dirty="0">
                <a:ln>
                  <a:noFill/>
                </a:ln>
                <a:solidFill>
                  <a:srgbClr val="FFF9F9"/>
                </a:solidFill>
                <a:effectLst/>
                <a:uLnTx/>
                <a:uFillTx/>
                <a:latin typeface="Glacial Indifference"/>
                <a:ea typeface="+mn-ea"/>
                <a:cs typeface="+mn-cs"/>
              </a:rPr>
              <a:t> r.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" y="4775"/>
            <a:ext cx="4408277" cy="1176325"/>
          </a:xfrm>
          <a:prstGeom prst="rect">
            <a:avLst/>
          </a:prstGeom>
        </p:spPr>
      </p:pic>
      <p:pic>
        <p:nvPicPr>
          <p:cNvPr id="12" name="Obraz 11" descr="Obraz zawierający tekst, design, sztuka">
            <a:extLst>
              <a:ext uri="{FF2B5EF4-FFF2-40B4-BE49-F238E27FC236}">
                <a16:creationId xmlns:a16="http://schemas.microsoft.com/office/drawing/2014/main" id="{8DC146E4-F30C-4076-B9FF-C96CF9B81F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3" y="2247092"/>
            <a:ext cx="6212357" cy="6630208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F6C6081-1B99-D363-191B-4FB92CF95C64}"/>
              </a:ext>
            </a:extLst>
          </p:cNvPr>
          <p:cNvSpPr txBox="1"/>
          <p:nvPr/>
        </p:nvSpPr>
        <p:spPr>
          <a:xfrm>
            <a:off x="1752600" y="3585003"/>
            <a:ext cx="4114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Nadwyżka operacyjna  jest wielkością informującą, ile środków finansowych pozostaje po pokryciu najważniejszych wydatków związanych z bieżącym funkcjonowaniem jednostki samorządu terytorialnego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/>
        </p:nvGraphicFramePr>
        <p:xfrm>
          <a:off x="7275950" y="2838790"/>
          <a:ext cx="9716650" cy="641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507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108000" y="9751500"/>
            <a:ext cx="42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Glacial Indifference" panose="020B0604020202020204" charset="0"/>
              </a:rPr>
              <a:pPr/>
              <a:t>4</a:t>
            </a:fld>
            <a:endParaRPr lang="en-US" sz="200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7100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108000" y="9757747"/>
            <a:ext cx="57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50" b="1" smtClean="0">
                <a:solidFill>
                  <a:schemeClr val="bg1"/>
                </a:solidFill>
                <a:latin typeface="Glacial Indifference" panose="020B0604020202020204" charset="0"/>
              </a:rPr>
              <a:pPr/>
              <a:t>4</a:t>
            </a:fld>
            <a:endParaRPr lang="en-US" sz="165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782800" y="9693632"/>
            <a:ext cx="3350500" cy="452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Warszawa</a:t>
            </a:r>
            <a:r>
              <a:rPr lang="pl-PL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 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20</a:t>
            </a:r>
            <a:r>
              <a:rPr lang="pl-PL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24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 r.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" y="4775"/>
            <a:ext cx="4408277" cy="117632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302999" y="1136002"/>
            <a:ext cx="1326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Dług Województwa Mazowieckiego oszacowany na potrzeby WPF 2025 -2038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FB5007A-55BF-C506-5F68-9569DED9E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1321190"/>
            <a:ext cx="3232752" cy="1917309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645FF68-7423-25C2-B9A2-0DA5A0964C8C}"/>
              </a:ext>
            </a:extLst>
          </p:cNvPr>
          <p:cNvSpPr txBox="1"/>
          <p:nvPr/>
        </p:nvSpPr>
        <p:spPr>
          <a:xfrm>
            <a:off x="2190061" y="1617197"/>
            <a:ext cx="2558752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DŁUG 2025 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3 538 mln zł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ED8974B7-EE99-55C5-262D-B3E7AB069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69484"/>
              </p:ext>
            </p:extLst>
          </p:nvPr>
        </p:nvGraphicFramePr>
        <p:xfrm>
          <a:off x="558800" y="3421808"/>
          <a:ext cx="8498210" cy="5729191"/>
        </p:xfrm>
        <a:graphic>
          <a:graphicData uri="http://schemas.openxmlformats.org/drawingml/2006/table">
            <a:tbl>
              <a:tblPr/>
              <a:tblGrid>
                <a:gridCol w="607014">
                  <a:extLst>
                    <a:ext uri="{9D8B030D-6E8A-4147-A177-3AD203B41FA5}">
                      <a16:colId xmlns:a16="http://schemas.microsoft.com/office/drawing/2014/main" val="3074714473"/>
                    </a:ext>
                  </a:extLst>
                </a:gridCol>
                <a:gridCol w="1558005">
                  <a:extLst>
                    <a:ext uri="{9D8B030D-6E8A-4147-A177-3AD203B41FA5}">
                      <a16:colId xmlns:a16="http://schemas.microsoft.com/office/drawing/2014/main" val="904350611"/>
                    </a:ext>
                  </a:extLst>
                </a:gridCol>
                <a:gridCol w="1507046">
                  <a:extLst>
                    <a:ext uri="{9D8B030D-6E8A-4147-A177-3AD203B41FA5}">
                      <a16:colId xmlns:a16="http://schemas.microsoft.com/office/drawing/2014/main" val="3882612508"/>
                    </a:ext>
                  </a:extLst>
                </a:gridCol>
                <a:gridCol w="1363910">
                  <a:extLst>
                    <a:ext uri="{9D8B030D-6E8A-4147-A177-3AD203B41FA5}">
                      <a16:colId xmlns:a16="http://schemas.microsoft.com/office/drawing/2014/main" val="2813591830"/>
                    </a:ext>
                  </a:extLst>
                </a:gridCol>
                <a:gridCol w="1418618">
                  <a:extLst>
                    <a:ext uri="{9D8B030D-6E8A-4147-A177-3AD203B41FA5}">
                      <a16:colId xmlns:a16="http://schemas.microsoft.com/office/drawing/2014/main" val="255428849"/>
                    </a:ext>
                  </a:extLst>
                </a:gridCol>
                <a:gridCol w="2043617">
                  <a:extLst>
                    <a:ext uri="{9D8B030D-6E8A-4147-A177-3AD203B41FA5}">
                      <a16:colId xmlns:a16="http://schemas.microsoft.com/office/drawing/2014/main" val="582941972"/>
                    </a:ext>
                  </a:extLst>
                </a:gridCol>
              </a:tblGrid>
              <a:tr h="106426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Kwota kredytów i pożyczek w PLN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Wartość kredytu walutowego 83 mln EUR w PLN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Przychody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Rozchody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Razem dług na koniec roku budżetowego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573401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1 068 365 585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27 066 666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730 000 000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155 586 457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1 775 405 801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161322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1 669 892 466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21 533 333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2 030 000 000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260 094 451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3 537 559 350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316199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3 464 919 347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1 600 000 000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413 094 451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4 724 464 899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43894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4 676 946 228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10 466 666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725 000 000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573 094 455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4 876 370 444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659928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4 853 973 109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4 933 333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631 671 776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4 484 698 668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521280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4 473 500 000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2 466 667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602 698 668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3 882 000 000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808657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3 882 000 000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591 500 000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3 290 500 000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84538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3 290 500 000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591 500 000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2 699 000 000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29852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2 699 000 000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591 500 000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2 107 500 000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173593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2 107 500 000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591 500 000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1 516 000 000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449163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1 516 000 000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601 500 000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25673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421 500 000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493 000 000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773617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493 000 000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654413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483421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56 000 000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774908"/>
                  </a:ext>
                </a:extLst>
              </a:tr>
            </a:tbl>
          </a:graphicData>
        </a:graphic>
      </p:graphicFrame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E3F123EB-9DB3-4772-8CE4-E0A1017D2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882770"/>
              </p:ext>
            </p:extLst>
          </p:nvPr>
        </p:nvGraphicFramePr>
        <p:xfrm>
          <a:off x="9372600" y="2234551"/>
          <a:ext cx="8572499" cy="572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292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108000" y="9751500"/>
            <a:ext cx="42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Glacial Indifference" panose="020B0604020202020204" charset="0"/>
              </a:rPr>
              <a:pPr/>
              <a:t>5</a:t>
            </a:fld>
            <a:endParaRPr lang="en-US" sz="200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0" y="9587100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108000" y="9757747"/>
            <a:ext cx="57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650" b="1" smtClean="0">
                <a:solidFill>
                  <a:schemeClr val="bg1"/>
                </a:solidFill>
                <a:latin typeface="Glacial Indifference" panose="020B0604020202020204" charset="0"/>
              </a:rPr>
              <a:pPr/>
              <a:t>5</a:t>
            </a:fld>
            <a:endParaRPr lang="en-US" sz="1650" b="1" dirty="0">
              <a:solidFill>
                <a:schemeClr val="bg1"/>
              </a:solidFill>
              <a:latin typeface="Glacial Indifference" panose="020B060402020202020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4782800" y="9693632"/>
            <a:ext cx="3350500" cy="452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Warszawa</a:t>
            </a:r>
            <a:r>
              <a:rPr lang="pl-PL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 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20</a:t>
            </a:r>
            <a:r>
              <a:rPr lang="pl-PL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24</a:t>
            </a:r>
            <a:r>
              <a:rPr lang="en-US" sz="2400" b="0" i="0" spc="210" dirty="0">
                <a:solidFill>
                  <a:srgbClr val="FFF9F9"/>
                </a:solidFill>
                <a:latin typeface="Glacial Indifference" panose="020B0604020202020204" charset="0"/>
              </a:rPr>
              <a:t> r.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" y="4775"/>
            <a:ext cx="4408277" cy="117632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380474" y="1287632"/>
            <a:ext cx="1326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Indywidualny wskaźnik zadłużenia (art. 243 </a:t>
            </a:r>
            <a:r>
              <a:rPr lang="pl-PL" sz="3200" b="1" dirty="0" err="1"/>
              <a:t>uofp</a:t>
            </a:r>
            <a:r>
              <a:rPr lang="pl-PL" sz="3200" b="1" dirty="0"/>
              <a:t>) oraz obsługa zadłużenia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536694"/>
              </p:ext>
            </p:extLst>
          </p:nvPr>
        </p:nvGraphicFramePr>
        <p:xfrm>
          <a:off x="9144000" y="2811577"/>
          <a:ext cx="7666039" cy="5151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B94E16FF-B927-4B8F-B524-1B08277DA7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583791"/>
              </p:ext>
            </p:extLst>
          </p:nvPr>
        </p:nvGraphicFramePr>
        <p:xfrm>
          <a:off x="1280318" y="2576701"/>
          <a:ext cx="7406481" cy="59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029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471125" y="1841621"/>
            <a:ext cx="13365775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defRPr sz="14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l-PL" sz="2800" dirty="0"/>
              <a:t>Dochody w podziale na finansowane środkami własnymi i dotacjami w projekcie budżetu na 2025 rok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153272" y="9218454"/>
            <a:ext cx="376190" cy="322888"/>
          </a:xfrm>
        </p:spPr>
        <p:txBody>
          <a:bodyPr/>
          <a:lstStyle/>
          <a:p>
            <a:fld id="{B6F15528-21DE-4FAA-801E-634DDDAF4B2B}" type="slidenum">
              <a:rPr lang="en-US" sz="1769" b="1">
                <a:solidFill>
                  <a:schemeClr val="bg1"/>
                </a:solidFill>
              </a:rPr>
              <a:pPr/>
              <a:t>6</a:t>
            </a:fld>
            <a:endParaRPr lang="en-US" sz="1769" b="1" dirty="0">
              <a:solidFill>
                <a:schemeClr val="bg1"/>
              </a:solidFill>
            </a:endParaRPr>
          </a:p>
        </p:txBody>
      </p:sp>
      <p:sp>
        <p:nvSpPr>
          <p:cNvPr id="11" name="AutoShape 2"/>
          <p:cNvSpPr/>
          <p:nvPr/>
        </p:nvSpPr>
        <p:spPr>
          <a:xfrm>
            <a:off x="0" y="9677789"/>
            <a:ext cx="18288000" cy="618936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230855" y="9779673"/>
            <a:ext cx="531146" cy="322888"/>
          </a:xfrm>
          <a:prstGeom prst="rect">
            <a:avLst/>
          </a:prstGeom>
        </p:spPr>
        <p:txBody>
          <a:bodyPr vert="horz" lIns="80863" tIns="40431" rIns="80863" bIns="4043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769" b="1">
                <a:solidFill>
                  <a:schemeClr val="bg1"/>
                </a:solidFill>
              </a:rPr>
              <a:pPr/>
              <a:t>6</a:t>
            </a:fld>
            <a:endParaRPr lang="en-US" sz="1769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3629368" y="9740741"/>
            <a:ext cx="5321404" cy="40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299" spc="186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pl-PL" sz="2299" spc="186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en-US" sz="2299" spc="186" dirty="0">
                <a:solidFill>
                  <a:srgbClr val="FFF9F9"/>
                </a:solidFill>
                <a:latin typeface="Glacial Indifference"/>
              </a:rPr>
              <a:t>20</a:t>
            </a:r>
            <a:r>
              <a:rPr lang="pl-PL" sz="2299" spc="186" dirty="0">
                <a:solidFill>
                  <a:srgbClr val="FFF9F9"/>
                </a:solidFill>
                <a:latin typeface="Glacial Indifference"/>
              </a:rPr>
              <a:t>24</a:t>
            </a:r>
            <a:r>
              <a:rPr lang="en-US" sz="2299" spc="186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79" y="599217"/>
            <a:ext cx="3898334" cy="1040249"/>
          </a:xfrm>
          <a:prstGeom prst="rect">
            <a:avLst/>
          </a:prstGeom>
        </p:spPr>
      </p:pic>
      <p:graphicFrame>
        <p:nvGraphicFramePr>
          <p:cNvPr id="5" name="Wykres 4"/>
          <p:cNvGraphicFramePr/>
          <p:nvPr/>
        </p:nvGraphicFramePr>
        <p:xfrm>
          <a:off x="2996066" y="4318525"/>
          <a:ext cx="9905638" cy="534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Wykres 15"/>
          <p:cNvGraphicFramePr>
            <a:graphicFrameLocks/>
          </p:cNvGraphicFramePr>
          <p:nvPr/>
        </p:nvGraphicFramePr>
        <p:xfrm>
          <a:off x="7223606" y="3137580"/>
          <a:ext cx="8107991" cy="5504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6AABBEA-D4DB-7557-DA7E-E0C292151F1C}"/>
              </a:ext>
            </a:extLst>
          </p:cNvPr>
          <p:cNvGraphicFramePr>
            <a:graphicFrameLocks noGrp="1"/>
          </p:cNvGraphicFramePr>
          <p:nvPr/>
        </p:nvGraphicFramePr>
        <p:xfrm>
          <a:off x="1067779" y="3476183"/>
          <a:ext cx="6561841" cy="4969196"/>
        </p:xfrm>
        <a:graphic>
          <a:graphicData uri="http://schemas.openxmlformats.org/drawingml/2006/table">
            <a:tbl>
              <a:tblPr/>
              <a:tblGrid>
                <a:gridCol w="3068064">
                  <a:extLst>
                    <a:ext uri="{9D8B030D-6E8A-4147-A177-3AD203B41FA5}">
                      <a16:colId xmlns:a16="http://schemas.microsoft.com/office/drawing/2014/main" val="141053681"/>
                    </a:ext>
                  </a:extLst>
                </a:gridCol>
                <a:gridCol w="1761568">
                  <a:extLst>
                    <a:ext uri="{9D8B030D-6E8A-4147-A177-3AD203B41FA5}">
                      <a16:colId xmlns:a16="http://schemas.microsoft.com/office/drawing/2014/main" val="230344682"/>
                    </a:ext>
                  </a:extLst>
                </a:gridCol>
                <a:gridCol w="1732209">
                  <a:extLst>
                    <a:ext uri="{9D8B030D-6E8A-4147-A177-3AD203B41FA5}">
                      <a16:colId xmlns:a16="http://schemas.microsoft.com/office/drawing/2014/main" val="713001291"/>
                    </a:ext>
                  </a:extLst>
                </a:gridCol>
              </a:tblGrid>
              <a:tr h="142366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Źródła dochodów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planu dochodów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Struktura dochodów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12124"/>
                  </a:ext>
                </a:extLst>
              </a:tr>
              <a:tr h="1145479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DOTACJE: z budżetu państwa, od JST, z 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919 317 010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103780"/>
                  </a:ext>
                </a:extLst>
              </a:tr>
              <a:tr h="736379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Udziały w podatkach PIT i CIT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4 866 322 245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012415"/>
                  </a:ext>
                </a:extLst>
              </a:tr>
              <a:tr h="927293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DOCHODY WŁASNE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212 603 469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310289"/>
                  </a:ext>
                </a:extLst>
              </a:tr>
              <a:tr h="736379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5 998 242 724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87128"/>
                  </a:ext>
                </a:extLst>
              </a:tr>
            </a:tbl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ECCED7F8-4E37-5124-A6F9-8702776FF8FC}"/>
              </a:ext>
            </a:extLst>
          </p:cNvPr>
          <p:cNvGraphicFramePr>
            <a:graphicFrameLocks/>
          </p:cNvGraphicFramePr>
          <p:nvPr/>
        </p:nvGraphicFramePr>
        <p:xfrm>
          <a:off x="8495657" y="3216812"/>
          <a:ext cx="8107991" cy="534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4205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 txBox="1">
            <a:spLocks/>
          </p:cNvSpPr>
          <p:nvPr/>
        </p:nvSpPr>
        <p:spPr>
          <a:xfrm>
            <a:off x="1153272" y="9218454"/>
            <a:ext cx="376190" cy="322888"/>
          </a:xfrm>
          <a:prstGeom prst="rect">
            <a:avLst/>
          </a:prstGeom>
        </p:spPr>
        <p:txBody>
          <a:bodyPr vert="horz" lIns="80863" tIns="40431" rIns="80863" bIns="4043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769" b="1">
                <a:solidFill>
                  <a:schemeClr val="bg1"/>
                </a:solidFill>
              </a:rPr>
              <a:pPr/>
              <a:t>7</a:t>
            </a:fld>
            <a:endParaRPr lang="en-US" sz="1769" b="1" dirty="0">
              <a:solidFill>
                <a:schemeClr val="bg1"/>
              </a:solidFill>
            </a:endParaRPr>
          </a:p>
        </p:txBody>
      </p:sp>
      <p:sp>
        <p:nvSpPr>
          <p:cNvPr id="9" name="AutoShape 2"/>
          <p:cNvSpPr/>
          <p:nvPr/>
        </p:nvSpPr>
        <p:spPr>
          <a:xfrm>
            <a:off x="100328" y="9569433"/>
            <a:ext cx="18288000" cy="618936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fld id="{B6F15528-21DE-4FAA-801E-634DDDAF4B2B}" type="slidenum">
              <a:rPr lang="en-US" b="1">
                <a:solidFill>
                  <a:schemeClr val="bg1"/>
                </a:solidFill>
              </a:rPr>
              <a:pPr/>
              <a:t>7</a:t>
            </a:fld>
            <a:endParaRPr lang="pl-PL" dirty="0"/>
          </a:p>
        </p:txBody>
      </p:sp>
      <p:sp>
        <p:nvSpPr>
          <p:cNvPr id="10" name="Symbol zastępczy numeru slajdu 7"/>
          <p:cNvSpPr txBox="1">
            <a:spLocks/>
          </p:cNvSpPr>
          <p:nvPr/>
        </p:nvSpPr>
        <p:spPr>
          <a:xfrm>
            <a:off x="1153272" y="9223978"/>
            <a:ext cx="446928" cy="322888"/>
          </a:xfrm>
          <a:prstGeom prst="rect">
            <a:avLst/>
          </a:prstGeom>
        </p:spPr>
        <p:txBody>
          <a:bodyPr vert="horz" lIns="80863" tIns="40431" rIns="80863" bIns="4043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69" b="1" dirty="0">
              <a:solidFill>
                <a:schemeClr val="bg1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3487400" y="9687783"/>
            <a:ext cx="5321404" cy="40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299" spc="186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pl-PL" sz="2299" spc="186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en-US" sz="2299" spc="186" dirty="0">
                <a:solidFill>
                  <a:srgbClr val="FFF9F9"/>
                </a:solidFill>
                <a:latin typeface="Glacial Indifference"/>
              </a:rPr>
              <a:t>20</a:t>
            </a:r>
            <a:r>
              <a:rPr lang="pl-PL" sz="2299" spc="186" dirty="0">
                <a:solidFill>
                  <a:srgbClr val="FFF9F9"/>
                </a:solidFill>
                <a:latin typeface="Glacial Indifference"/>
              </a:rPr>
              <a:t>24</a:t>
            </a:r>
            <a:r>
              <a:rPr lang="en-US" sz="2299" spc="186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79" y="599217"/>
            <a:ext cx="3898334" cy="104024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001160" y="2221346"/>
            <a:ext cx="13746599" cy="50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sz="2653" b="1" dirty="0">
                <a:solidFill>
                  <a:srgbClr val="000000"/>
                </a:solidFill>
                <a:latin typeface="Glacial Indifference" panose="020B0604020202020204" charset="0"/>
              </a:rPr>
              <a:t>Źródła planu dochodów na 2025 rok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6BCEF52-99E9-BFE2-74A3-6EA0F7B56D84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162300"/>
          <a:ext cx="7239000" cy="5562596"/>
        </p:xfrm>
        <a:graphic>
          <a:graphicData uri="http://schemas.openxmlformats.org/drawingml/2006/table">
            <a:tbl>
              <a:tblPr/>
              <a:tblGrid>
                <a:gridCol w="3384678">
                  <a:extLst>
                    <a:ext uri="{9D8B030D-6E8A-4147-A177-3AD203B41FA5}">
                      <a16:colId xmlns:a16="http://schemas.microsoft.com/office/drawing/2014/main" val="2218984549"/>
                    </a:ext>
                  </a:extLst>
                </a:gridCol>
                <a:gridCol w="1651147">
                  <a:extLst>
                    <a:ext uri="{9D8B030D-6E8A-4147-A177-3AD203B41FA5}">
                      <a16:colId xmlns:a16="http://schemas.microsoft.com/office/drawing/2014/main" val="4158168795"/>
                    </a:ext>
                  </a:extLst>
                </a:gridCol>
                <a:gridCol w="2203175">
                  <a:extLst>
                    <a:ext uri="{9D8B030D-6E8A-4147-A177-3AD203B41FA5}">
                      <a16:colId xmlns:a16="http://schemas.microsoft.com/office/drawing/2014/main" val="1562482468"/>
                    </a:ext>
                  </a:extLst>
                </a:gridCol>
              </a:tblGrid>
              <a:tr h="9654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Źródła dochodów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Procent ogółu  dochodów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Projekt planu dochodów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898705"/>
                  </a:ext>
                </a:extLst>
              </a:tr>
              <a:tr h="3409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19732"/>
                  </a:ext>
                </a:extLst>
              </a:tr>
              <a:tr h="3663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Dotacje celowe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238 538 580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13810"/>
                  </a:ext>
                </a:extLst>
              </a:tr>
              <a:tr h="72013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Dotacje celowe na programy operacyjne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242 742 330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176639"/>
                  </a:ext>
                </a:extLst>
              </a:tr>
              <a:tr h="3663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Płatności z 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429 078 518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525638"/>
                  </a:ext>
                </a:extLst>
              </a:tr>
              <a:tr h="3663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115 576 547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075683"/>
                  </a:ext>
                </a:extLst>
              </a:tr>
              <a:tr h="3663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 dochody celowe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97 026 922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31449"/>
                  </a:ext>
                </a:extLst>
              </a:tr>
              <a:tr h="3663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 dotacje celowe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8 957 582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24624"/>
                  </a:ext>
                </a:extLst>
              </a:tr>
              <a:tr h="13252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Udziały w podatkach stanowiących dochód budżetu państwa</a:t>
                      </a:r>
                      <a:b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4 866 322 245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819706"/>
                  </a:ext>
                </a:extLst>
              </a:tr>
              <a:tr h="3790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5 998 242 724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509766"/>
                  </a:ext>
                </a:extLst>
              </a:tr>
            </a:tbl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0A6430AC-2B8D-3F45-5B01-848DA4C9B677}"/>
              </a:ext>
            </a:extLst>
          </p:cNvPr>
          <p:cNvGraphicFramePr>
            <a:graphicFrameLocks/>
          </p:cNvGraphicFramePr>
          <p:nvPr/>
        </p:nvGraphicFramePr>
        <p:xfrm>
          <a:off x="7772401" y="3162300"/>
          <a:ext cx="8686799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846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828801" y="1841621"/>
            <a:ext cx="14008100" cy="1068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57"/>
              </a:lnSpc>
              <a:spcBef>
                <a:spcPct val="0"/>
              </a:spcBef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Porównanie udziałów Województwa Mazowieckiego w podatkach stanowiących dochód budżetu państwa w 2024 r.  z projektem budżetu 2025 r. 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153272" y="9218454"/>
            <a:ext cx="376190" cy="322888"/>
          </a:xfrm>
        </p:spPr>
        <p:txBody>
          <a:bodyPr/>
          <a:lstStyle/>
          <a:p>
            <a:fld id="{B6F15528-21DE-4FAA-801E-634DDDAF4B2B}" type="slidenum">
              <a:rPr lang="en-US" sz="1769" b="1">
                <a:solidFill>
                  <a:schemeClr val="bg1"/>
                </a:solidFill>
              </a:rPr>
              <a:pPr/>
              <a:t>8</a:t>
            </a:fld>
            <a:endParaRPr lang="en-US" sz="1769" b="1" dirty="0">
              <a:solidFill>
                <a:schemeClr val="bg1"/>
              </a:solidFill>
            </a:endParaRPr>
          </a:p>
        </p:txBody>
      </p:sp>
      <p:sp>
        <p:nvSpPr>
          <p:cNvPr id="11" name="AutoShape 2"/>
          <p:cNvSpPr/>
          <p:nvPr/>
        </p:nvSpPr>
        <p:spPr>
          <a:xfrm>
            <a:off x="0" y="9677789"/>
            <a:ext cx="18288000" cy="618936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endParaRPr lang="pl-PL"/>
          </a:p>
        </p:txBody>
      </p:sp>
      <p:sp>
        <p:nvSpPr>
          <p:cNvPr id="12" name="Symbol zastępczy numeru slajdu 7"/>
          <p:cNvSpPr txBox="1">
            <a:spLocks/>
          </p:cNvSpPr>
          <p:nvPr/>
        </p:nvSpPr>
        <p:spPr>
          <a:xfrm>
            <a:off x="230855" y="9779673"/>
            <a:ext cx="531146" cy="322888"/>
          </a:xfrm>
          <a:prstGeom prst="rect">
            <a:avLst/>
          </a:prstGeom>
        </p:spPr>
        <p:txBody>
          <a:bodyPr vert="horz" lIns="80863" tIns="40431" rIns="80863" bIns="4043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769" b="1">
                <a:solidFill>
                  <a:schemeClr val="bg1"/>
                </a:solidFill>
              </a:rPr>
              <a:pPr/>
              <a:t>8</a:t>
            </a:fld>
            <a:endParaRPr lang="en-US" sz="1769" b="1" dirty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13629368" y="9740741"/>
            <a:ext cx="5321404" cy="40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299" spc="186" dirty="0">
                <a:solidFill>
                  <a:srgbClr val="FFF9F9"/>
                </a:solidFill>
                <a:latin typeface="Glacial Indifference"/>
              </a:rPr>
              <a:t>Warszawa</a:t>
            </a:r>
            <a:r>
              <a:rPr lang="pl-PL" sz="2299" spc="186" dirty="0">
                <a:solidFill>
                  <a:srgbClr val="FFF9F9"/>
                </a:solidFill>
                <a:latin typeface="Glacial Indifference"/>
              </a:rPr>
              <a:t> </a:t>
            </a:r>
            <a:r>
              <a:rPr lang="en-US" sz="2299" spc="186" dirty="0">
                <a:solidFill>
                  <a:srgbClr val="FFF9F9"/>
                </a:solidFill>
                <a:latin typeface="Glacial Indifference"/>
              </a:rPr>
              <a:t>20</a:t>
            </a:r>
            <a:r>
              <a:rPr lang="pl-PL" sz="2299" spc="186" dirty="0">
                <a:solidFill>
                  <a:srgbClr val="FFF9F9"/>
                </a:solidFill>
                <a:latin typeface="Glacial Indifference"/>
              </a:rPr>
              <a:t>24</a:t>
            </a:r>
            <a:r>
              <a:rPr lang="en-US" sz="2299" spc="186" dirty="0">
                <a:solidFill>
                  <a:srgbClr val="FFF9F9"/>
                </a:solidFill>
                <a:latin typeface="Glacial Indifference"/>
              </a:rPr>
              <a:t> 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79" y="599217"/>
            <a:ext cx="3898334" cy="1040249"/>
          </a:xfrm>
          <a:prstGeom prst="rect">
            <a:avLst/>
          </a:prstGeom>
        </p:spPr>
      </p:pic>
      <p:graphicFrame>
        <p:nvGraphicFramePr>
          <p:cNvPr id="16" name="Wykres 15"/>
          <p:cNvGraphicFramePr>
            <a:graphicFrameLocks/>
          </p:cNvGraphicFramePr>
          <p:nvPr/>
        </p:nvGraphicFramePr>
        <p:xfrm>
          <a:off x="7728909" y="2979114"/>
          <a:ext cx="8107991" cy="5504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E95594A-DD07-5539-DA89-9C32B3913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290735"/>
              </p:ext>
            </p:extLst>
          </p:nvPr>
        </p:nvGraphicFramePr>
        <p:xfrm>
          <a:off x="1828800" y="3112083"/>
          <a:ext cx="13031115" cy="4468918"/>
        </p:xfrm>
        <a:graphic>
          <a:graphicData uri="http://schemas.openxmlformats.org/drawingml/2006/table">
            <a:tbl>
              <a:tblPr/>
              <a:tblGrid>
                <a:gridCol w="3790455">
                  <a:extLst>
                    <a:ext uri="{9D8B030D-6E8A-4147-A177-3AD203B41FA5}">
                      <a16:colId xmlns:a16="http://schemas.microsoft.com/office/drawing/2014/main" val="17548472"/>
                    </a:ext>
                  </a:extLst>
                </a:gridCol>
                <a:gridCol w="2837683">
                  <a:extLst>
                    <a:ext uri="{9D8B030D-6E8A-4147-A177-3AD203B41FA5}">
                      <a16:colId xmlns:a16="http://schemas.microsoft.com/office/drawing/2014/main" val="3379729231"/>
                    </a:ext>
                  </a:extLst>
                </a:gridCol>
                <a:gridCol w="2764922">
                  <a:extLst>
                    <a:ext uri="{9D8B030D-6E8A-4147-A177-3AD203B41FA5}">
                      <a16:colId xmlns:a16="http://schemas.microsoft.com/office/drawing/2014/main" val="2758577535"/>
                    </a:ext>
                  </a:extLst>
                </a:gridCol>
                <a:gridCol w="3638055">
                  <a:extLst>
                    <a:ext uri="{9D8B030D-6E8A-4147-A177-3AD203B41FA5}">
                      <a16:colId xmlns:a16="http://schemas.microsoft.com/office/drawing/2014/main" val="1825089541"/>
                    </a:ext>
                  </a:extLst>
                </a:gridCol>
              </a:tblGrid>
              <a:tr h="47781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Źródła dochodów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Budżet 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budżetu 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Różnica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458936"/>
                  </a:ext>
                </a:extLst>
              </a:tr>
              <a:tr h="32130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Dochody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5 877 592 385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4 866 322 245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-1 011 270 140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88352"/>
                  </a:ext>
                </a:extLst>
              </a:tr>
              <a:tr h="378643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DOCHODY PODATKOWE*, w tym: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5 678 733 484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4 866 322 245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-812 411 239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103094"/>
                  </a:ext>
                </a:extLst>
              </a:tr>
              <a:tr h="32130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5 154 352 345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3 625 719 461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-1 528 632 884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304498"/>
                  </a:ext>
                </a:extLst>
              </a:tr>
              <a:tr h="32130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524 381 139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1 240 602 784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716 221 645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086960"/>
                  </a:ext>
                </a:extLst>
              </a:tr>
              <a:tr h="32130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SUBWENCJA OGÓLNA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198 858 901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-198 858 901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354623"/>
                  </a:ext>
                </a:extLst>
              </a:tr>
              <a:tr h="53763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subwencja ogólna - część oświatowa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183 745 919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-183 745 919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954953"/>
                  </a:ext>
                </a:extLst>
              </a:tr>
              <a:tr h="53763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subwencja ogólna - część rozwojowa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15 112 982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-15 112 982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619397"/>
                  </a:ext>
                </a:extLst>
              </a:tr>
              <a:tr h="32130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Wydatki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1 257 099 546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-1 257 099 546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989895"/>
                  </a:ext>
                </a:extLst>
              </a:tr>
              <a:tr h="32130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JANOSIKOWE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1 257 099 546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-1 257 099 546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003137"/>
                  </a:ext>
                </a:extLst>
              </a:tr>
              <a:tr h="609381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OGÓŁEM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4 620 492 839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4 866 322 245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245 829 406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577498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A678A3C-7CFA-A073-BF81-BAC9A8EFF548}"/>
              </a:ext>
            </a:extLst>
          </p:cNvPr>
          <p:cNvSpPr txBox="1"/>
          <p:nvPr/>
        </p:nvSpPr>
        <p:spPr>
          <a:xfrm>
            <a:off x="4737100" y="4874010"/>
            <a:ext cx="94742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25CC4A9-FFB7-4CB8-E277-D6B36FEACD38}"/>
              </a:ext>
            </a:extLst>
          </p:cNvPr>
          <p:cNvSpPr txBox="1"/>
          <p:nvPr/>
        </p:nvSpPr>
        <p:spPr>
          <a:xfrm>
            <a:off x="1724496" y="7937995"/>
            <a:ext cx="132107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*Nowa ustawa o dochodach jednostek samorządu zmienia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strukturę dochodów gmin, powiatów i województw. Jednym z głównych założeń ustawy jest ograniczenie nadmiernych i niepotrzebnych przepływów środków finansowych pomiędzy samorządami a budżetem państwa, m. in. poprzez likwidację wydatków JST z tytułu wpłat tzw. „Janosikowego” do budżetu państwa.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584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E109EAF8-CDE5-49B9-A1C4-4D1F0BB816F6}"/>
              </a:ext>
            </a:extLst>
          </p:cNvPr>
          <p:cNvSpPr/>
          <p:nvPr/>
        </p:nvSpPr>
        <p:spPr>
          <a:xfrm>
            <a:off x="0" y="9589765"/>
            <a:ext cx="18288000" cy="699899"/>
          </a:xfrm>
          <a:prstGeom prst="rect">
            <a:avLst/>
          </a:prstGeom>
          <a:solidFill>
            <a:srgbClr val="D73A31"/>
          </a:solidFill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FBE18F9-A4D2-43B3-8A7C-94A41D06D831}"/>
              </a:ext>
            </a:extLst>
          </p:cNvPr>
          <p:cNvSpPr txBox="1"/>
          <p:nvPr/>
        </p:nvSpPr>
        <p:spPr>
          <a:xfrm>
            <a:off x="12145107" y="9589764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700" spc="210" dirty="0">
                <a:solidFill>
                  <a:srgbClr val="FFF9F9"/>
                </a:solidFill>
                <a:latin typeface="Glacial Indifference" panose="020B0604020202020204" charset="0"/>
              </a:rPr>
              <a:t>Warszawa</a:t>
            </a:r>
            <a:r>
              <a:rPr lang="pl-PL" sz="2700" spc="210" dirty="0">
                <a:solidFill>
                  <a:srgbClr val="FFF9F9"/>
                </a:solidFill>
                <a:latin typeface="Glacial Indifference" panose="020B0604020202020204" charset="0"/>
              </a:rPr>
              <a:t> </a:t>
            </a:r>
            <a:r>
              <a:rPr lang="en-US" sz="2700" spc="210" dirty="0">
                <a:solidFill>
                  <a:srgbClr val="FFF9F9"/>
                </a:solidFill>
                <a:latin typeface="Glacial Indifference" panose="020B0604020202020204" charset="0"/>
              </a:rPr>
              <a:t>20</a:t>
            </a:r>
            <a:r>
              <a:rPr lang="pl-PL" sz="2700" spc="210" dirty="0">
                <a:solidFill>
                  <a:srgbClr val="FFF9F9"/>
                </a:solidFill>
                <a:latin typeface="Glacial Indifference" panose="020B0604020202020204" charset="0"/>
              </a:rPr>
              <a:t>24</a:t>
            </a:r>
            <a:r>
              <a:rPr lang="en-US" sz="2700" spc="210" dirty="0">
                <a:solidFill>
                  <a:srgbClr val="FFF9F9"/>
                </a:solidFill>
                <a:latin typeface="Glacial Indifference" panose="020B0604020202020204" charset="0"/>
              </a:rPr>
              <a:t> r.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C945230-4DA3-4BCB-9E66-322D4DE0D971}"/>
              </a:ext>
            </a:extLst>
          </p:cNvPr>
          <p:cNvSpPr txBox="1"/>
          <p:nvPr/>
        </p:nvSpPr>
        <p:spPr>
          <a:xfrm>
            <a:off x="1536026" y="1822768"/>
            <a:ext cx="1521594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700" b="1" dirty="0"/>
              <a:t>Porównanie dochodów i przychodów budżetu 2024 r.  z projektem 2025 r.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FA7CD4F-CF39-043D-DC1B-2FCB1BA03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03215"/>
              </p:ext>
            </p:extLst>
          </p:nvPr>
        </p:nvGraphicFramePr>
        <p:xfrm>
          <a:off x="1536026" y="2847181"/>
          <a:ext cx="14846974" cy="5430648"/>
        </p:xfrm>
        <a:graphic>
          <a:graphicData uri="http://schemas.openxmlformats.org/drawingml/2006/table">
            <a:tbl>
              <a:tblPr/>
              <a:tblGrid>
                <a:gridCol w="5169574">
                  <a:extLst>
                    <a:ext uri="{9D8B030D-6E8A-4147-A177-3AD203B41FA5}">
                      <a16:colId xmlns:a16="http://schemas.microsoft.com/office/drawing/2014/main" val="1817651199"/>
                    </a:ext>
                  </a:extLst>
                </a:gridCol>
                <a:gridCol w="3189646">
                  <a:extLst>
                    <a:ext uri="{9D8B030D-6E8A-4147-A177-3AD203B41FA5}">
                      <a16:colId xmlns:a16="http://schemas.microsoft.com/office/drawing/2014/main" val="3856548207"/>
                    </a:ext>
                  </a:extLst>
                </a:gridCol>
                <a:gridCol w="3601897">
                  <a:extLst>
                    <a:ext uri="{9D8B030D-6E8A-4147-A177-3AD203B41FA5}">
                      <a16:colId xmlns:a16="http://schemas.microsoft.com/office/drawing/2014/main" val="2667839953"/>
                    </a:ext>
                  </a:extLst>
                </a:gridCol>
                <a:gridCol w="2885857">
                  <a:extLst>
                    <a:ext uri="{9D8B030D-6E8A-4147-A177-3AD203B41FA5}">
                      <a16:colId xmlns:a16="http://schemas.microsoft.com/office/drawing/2014/main" val="1715462622"/>
                    </a:ext>
                  </a:extLst>
                </a:gridCol>
              </a:tblGrid>
              <a:tr h="42964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Plan budżetu na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Projekt budżetu na 2025 rok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Różnica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30665"/>
                  </a:ext>
                </a:extLst>
              </a:tr>
              <a:tr h="24301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DOCHODY OGÓŁEM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5 650 324 068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5 998 242 724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347 918 656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452489"/>
                  </a:ext>
                </a:extLst>
              </a:tr>
              <a:tr h="42964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DOCHODY dotacyjne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714 088 950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919 317 010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205 228 060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173163"/>
                  </a:ext>
                </a:extLst>
              </a:tr>
              <a:tr h="87718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DOCHODY własne</a:t>
                      </a:r>
                      <a:b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(Pomniejszone o "Janosikowe„  - 1 257 099 546 )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4 936 235 118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5 078 925 714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142 690 596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74829"/>
                  </a:ext>
                </a:extLst>
              </a:tr>
              <a:tr h="34908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PRZYCHODY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1 219 175 699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2 090 479 221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871 303 522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342830"/>
                  </a:ext>
                </a:extLst>
              </a:tr>
              <a:tr h="68026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Kredyty i pożyczki oraz  emisja obligacji Województwa Mazowieckiego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1 130 000 000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2 030 000 000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effectLst/>
                          <a:latin typeface="Arial" panose="020B0604020202020204" pitchFamily="34" charset="0"/>
                        </a:rPr>
                        <a:t>900 000 000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075034"/>
                  </a:ext>
                </a:extLst>
              </a:tr>
              <a:tr h="71606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Spata pożyczek udzielonych z budżetu Województwa Mzowieckiego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31 895 355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55 424 549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effectLst/>
                          <a:latin typeface="Arial" panose="020B0604020202020204" pitchFamily="34" charset="0"/>
                        </a:rPr>
                        <a:t>23 529 194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94305"/>
                  </a:ext>
                </a:extLst>
              </a:tr>
              <a:tr h="4027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Wolne środki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effectLst/>
                          <a:latin typeface="Arial" panose="020B0604020202020204" pitchFamily="34" charset="0"/>
                        </a:rPr>
                        <a:t>-50 000 000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787665"/>
                  </a:ext>
                </a:extLst>
              </a:tr>
              <a:tr h="71078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Przychody z niewykorzystanych środków pieniężnych na rachunku bieżącym budżetu oraz z rozliczenia środków zagranicznych (nadwyżka)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7 280 344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5 054 672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effectLst/>
                          <a:latin typeface="Arial" panose="020B0604020202020204" pitchFamily="34" charset="0"/>
                        </a:rPr>
                        <a:t>-2 225 672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808324"/>
                  </a:ext>
                </a:extLst>
              </a:tr>
              <a:tr h="429641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RAZEM DOCHODY I PRZYCHODY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6 869 499 767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8 088 721 945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1 219 222 178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2636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29F23D8A-7401-952D-C5C5-39B821A53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1202"/>
            <a:ext cx="3717161" cy="117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28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73A31"/>
        </a:solidFill>
      </a:spPr>
      <a:bodyPr/>
      <a:lstStyle/>
    </a:spDef>
  </a:objectDefaults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768BD8BD329C40A7B041F6F07FAB1A" ma:contentTypeVersion="3" ma:contentTypeDescription="Utwórz nowy dokument." ma:contentTypeScope="" ma:versionID="847807e92a56eb7c68e901a93a6ce305">
  <xsd:schema xmlns:xsd="http://www.w3.org/2001/XMLSchema" xmlns:xs="http://www.w3.org/2001/XMLSchema" xmlns:p="http://schemas.microsoft.com/office/2006/metadata/properties" xmlns:ns2="dab3d391-2e23-4d2c-84db-bed80872f5e5" xmlns:ns3="68ae0fbe-d48c-45f8-98d1-0d887aeb7b33" targetNamespace="http://schemas.microsoft.com/office/2006/metadata/properties" ma:root="true" ma:fieldsID="bf4d7078db2a72496bf2aaaf4879d25f" ns2:_="" ns3:_="">
    <xsd:import namespace="dab3d391-2e23-4d2c-84db-bed80872f5e5"/>
    <xsd:import namespace="68ae0fbe-d48c-45f8-98d1-0d887aeb7b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b3d391-2e23-4d2c-84db-bed80872f5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e0fbe-d48c-45f8-98d1-0d887aeb7b3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ab3d391-2e23-4d2c-84db-bed80872f5e5">647VF25CS3XU-1675843048-95406</_dlc_DocId>
    <_dlc_DocIdUrl xmlns="dab3d391-2e23-4d2c-84db-bed80872f5e5">
      <Url>https://portal.umwm.local/departament/ks/bss/_layouts/15/DocIdRedir.aspx?ID=647VF25CS3XU-1675843048-95406</Url>
      <Description>647VF25CS3XU-1675843048-95406</Description>
    </_dlc_DocIdUrl>
  </documentManagement>
</p:properties>
</file>

<file path=customXml/itemProps1.xml><?xml version="1.0" encoding="utf-8"?>
<ds:datastoreItem xmlns:ds="http://schemas.openxmlformats.org/officeDocument/2006/customXml" ds:itemID="{40F27324-6229-4408-821E-D2242FF1D5D2}"/>
</file>

<file path=customXml/itemProps2.xml><?xml version="1.0" encoding="utf-8"?>
<ds:datastoreItem xmlns:ds="http://schemas.openxmlformats.org/officeDocument/2006/customXml" ds:itemID="{0983051F-9897-4DA8-B8AA-A1AD9AF7191B}"/>
</file>

<file path=customXml/itemProps3.xml><?xml version="1.0" encoding="utf-8"?>
<ds:datastoreItem xmlns:ds="http://schemas.openxmlformats.org/officeDocument/2006/customXml" ds:itemID="{2B538CDA-AD33-40C8-B62A-18F607D7026D}"/>
</file>

<file path=customXml/itemProps4.xml><?xml version="1.0" encoding="utf-8"?>
<ds:datastoreItem xmlns:ds="http://schemas.openxmlformats.org/officeDocument/2006/customXml" ds:itemID="{BDD60BD8-70D5-4D4B-B58B-8467E422AC5F}"/>
</file>

<file path=docProps/app.xml><?xml version="1.0" encoding="utf-8"?>
<Properties xmlns="http://schemas.openxmlformats.org/officeDocument/2006/extended-properties" xmlns:vt="http://schemas.openxmlformats.org/officeDocument/2006/docPropsVTypes">
  <TotalTime>25832</TotalTime>
  <Words>3864</Words>
  <Application>Microsoft Office PowerPoint</Application>
  <PresentationFormat>Niestandardowy</PresentationFormat>
  <Paragraphs>1000</Paragraphs>
  <Slides>27</Slides>
  <Notes>17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Linki</vt:lpstr>
      </vt:variant>
      <vt:variant>
        <vt:i4>2</vt:i4>
      </vt:variant>
      <vt:variant>
        <vt:lpstr>Tytuły slajdów</vt:lpstr>
      </vt:variant>
      <vt:variant>
        <vt:i4>27</vt:i4>
      </vt:variant>
    </vt:vector>
  </HeadingPairs>
  <TitlesOfParts>
    <vt:vector size="38" baseType="lpstr">
      <vt:lpstr>Times New Roman</vt:lpstr>
      <vt:lpstr>Calibri Light</vt:lpstr>
      <vt:lpstr>Glacial Indifference</vt:lpstr>
      <vt:lpstr>Arial</vt:lpstr>
      <vt:lpstr>Calibri</vt:lpstr>
      <vt:lpstr>Bradley Hand ITC</vt:lpstr>
      <vt:lpstr>Office Theme</vt:lpstr>
      <vt:lpstr>Projekt niestandardowy</vt:lpstr>
      <vt:lpstr>Motyw pakietu Office</vt:lpstr>
      <vt:lpstr>file:///C:\Users\kwlodarska\Desktop\PREZENTACJE\2025%20projekt%20WPF\WPF%202025%20tabele%20do%20prezentacji.xlsx!ogółem!%5bWPF%202025%20tabele%20do%20prezentacji.xlsx%5dogółem%20Wykres%201</vt:lpstr>
      <vt:lpstr>file:///C:\Users\kwlodarska\Desktop\PREZENTACJE\2025%20projekt%20WPF\WPF%202025%20tabele%20do%20prezentacji.xlsx!obszary%20biez%20i%20maj!%5bWPF%202025%20tabele%20do%20prezentacji.xlsx%5dobszary%20biez%20i%20maj%20Wykres%205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Dotacja na zadania bieżące - porównanie 2024 i 2025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 Collection</dc:title>
  <dc:creator>Krupińska-Pecio Natalia</dc:creator>
  <cp:lastModifiedBy>Sztabińska Beata</cp:lastModifiedBy>
  <cp:revision>487</cp:revision>
  <cp:lastPrinted>2024-11-18T11:49:46Z</cp:lastPrinted>
  <dcterms:created xsi:type="dcterms:W3CDTF">2006-08-16T00:00:00Z</dcterms:created>
  <dcterms:modified xsi:type="dcterms:W3CDTF">2024-11-19T08:48:30Z</dcterms:modified>
  <dc:identifier>DADZ0HiR6UU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0x010100C8768BD8BD329C40A7B041F6F07FAB1A</vt:lpwstr>
  </property>
  <property fmtid="{D5CDD505-2E9C-101B-9397-08002B2CF9AE}" pid="3" name="_dlc_DocIdItemGuid">
    <vt:lpwstr>5166b3a5-ddc1-4fb9-83df-e238a5ce82c7</vt:lpwstr>
  </property>
</Properties>
</file>