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  <p:sldMasterId id="2147483684" r:id="rId6"/>
    <p:sldMasterId id="2147483672" r:id="rId7"/>
  </p:sldMasterIdLst>
  <p:notesMasterIdLst>
    <p:notesMasterId r:id="rId35"/>
  </p:notesMasterIdLst>
  <p:handoutMasterIdLst>
    <p:handoutMasterId r:id="rId36"/>
  </p:handoutMasterIdLst>
  <p:sldIdLst>
    <p:sldId id="268" r:id="rId8"/>
    <p:sldId id="372" r:id="rId9"/>
    <p:sldId id="274" r:id="rId10"/>
    <p:sldId id="332" r:id="rId11"/>
    <p:sldId id="422" r:id="rId12"/>
    <p:sldId id="442" r:id="rId13"/>
    <p:sldId id="443" r:id="rId14"/>
    <p:sldId id="453" r:id="rId15"/>
    <p:sldId id="452" r:id="rId16"/>
    <p:sldId id="301" r:id="rId17"/>
    <p:sldId id="304" r:id="rId18"/>
    <p:sldId id="302" r:id="rId19"/>
    <p:sldId id="313" r:id="rId20"/>
    <p:sldId id="256" r:id="rId21"/>
    <p:sldId id="441" r:id="rId22"/>
    <p:sldId id="438" r:id="rId23"/>
    <p:sldId id="439" r:id="rId24"/>
    <p:sldId id="454" r:id="rId25"/>
    <p:sldId id="450" r:id="rId26"/>
    <p:sldId id="451" r:id="rId27"/>
    <p:sldId id="350" r:id="rId28"/>
    <p:sldId id="353" r:id="rId29"/>
    <p:sldId id="424" r:id="rId30"/>
    <p:sldId id="374" r:id="rId31"/>
    <p:sldId id="425" r:id="rId32"/>
    <p:sldId id="426" r:id="rId33"/>
    <p:sldId id="279" r:id="rId34"/>
  </p:sldIdLst>
  <p:sldSz cx="18288000" cy="10287000"/>
  <p:notesSz cx="6797675" cy="9926638"/>
  <p:embeddedFontLst>
    <p:embeddedFont>
      <p:font typeface="Bradley Hand ITC" panose="03070402050302030203" pitchFamily="66" charset="0"/>
      <p:regular r:id="rId37"/>
    </p:embeddedFont>
    <p:embeddedFont>
      <p:font typeface="Glacial Indifference" panose="020B0604020202020204" charset="0"/>
      <p:regular r:id="rId38"/>
      <p:bold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lińska-Patrzykąt Anna" initials="AS" lastIdx="1" clrIdx="0">
    <p:extLst>
      <p:ext uri="{19B8F6BF-5375-455C-9EA6-DF929625EA0E}">
        <p15:presenceInfo xmlns:p15="http://schemas.microsoft.com/office/powerpoint/2012/main" userId="S::anna.sulinska@mazovia.pl::5533c44b-1b76-4230-a9f2-5ddf04f631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6"/>
    <a:srgbClr val="DE0011"/>
    <a:srgbClr val="D73A31"/>
    <a:srgbClr val="CC9900"/>
    <a:srgbClr val="FF3300"/>
    <a:srgbClr val="CC6600"/>
    <a:srgbClr val="E20018"/>
    <a:srgbClr val="E86E0A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86892" autoAdjust="0"/>
  </p:normalViewPr>
  <p:slideViewPr>
    <p:cSldViewPr>
      <p:cViewPr varScale="1">
        <p:scale>
          <a:sx n="76" d="100"/>
          <a:sy n="76" d="100"/>
        </p:scale>
        <p:origin x="3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3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2.fntdata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'nadwyżka operacyjna'!$B$3</c:f>
              <c:strCache>
                <c:ptCount val="1"/>
                <c:pt idx="0">
                  <c:v>wydatki majątkowe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cat>
            <c:numRef>
              <c:f>'nadwyżka operacyjna'!$C$2:$H$2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'nadwyżka operacyjna'!$C$3:$H$3</c:f>
              <c:numCache>
                <c:formatCode>#,##0</c:formatCode>
                <c:ptCount val="6"/>
                <c:pt idx="0">
                  <c:v>3021612982</c:v>
                </c:pt>
                <c:pt idx="1">
                  <c:v>1414149234</c:v>
                </c:pt>
                <c:pt idx="2">
                  <c:v>1422189937</c:v>
                </c:pt>
                <c:pt idx="3">
                  <c:v>1059052569</c:v>
                </c:pt>
                <c:pt idx="4">
                  <c:v>916884457</c:v>
                </c:pt>
                <c:pt idx="5">
                  <c:v>981398860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7-4D5D-8BA7-C3B586133F98}"/>
            </c:ext>
          </c:extLst>
        </c:ser>
        <c:ser>
          <c:idx val="2"/>
          <c:order val="2"/>
          <c:tx>
            <c:strRef>
              <c:f>'nadwyżka operacyjna'!$B$7</c:f>
              <c:strCache>
                <c:ptCount val="1"/>
                <c:pt idx="0">
                  <c:v> spłaty rat kapitałowych kredytów i pożyczek oraz wykup papierów wartościowych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numRef>
              <c:f>'nadwyżka operacyjna'!$C$2:$H$2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'nadwyżka operacyjna'!$C$7:$H$7</c:f>
              <c:numCache>
                <c:formatCode>#,##0</c:formatCode>
                <c:ptCount val="6"/>
                <c:pt idx="0">
                  <c:v>290094451</c:v>
                </c:pt>
                <c:pt idx="1">
                  <c:v>507094455</c:v>
                </c:pt>
                <c:pt idx="2">
                  <c:v>565671776</c:v>
                </c:pt>
                <c:pt idx="3">
                  <c:v>581698668</c:v>
                </c:pt>
                <c:pt idx="4">
                  <c:v>600500000</c:v>
                </c:pt>
                <c:pt idx="5">
                  <c:v>600500000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7-4D5D-8BA7-C3B586133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7445967"/>
        <c:axId val="577430607"/>
      </c:barChart>
      <c:lineChart>
        <c:grouping val="standard"/>
        <c:varyColors val="0"/>
        <c:ser>
          <c:idx val="1"/>
          <c:order val="1"/>
          <c:tx>
            <c:strRef>
              <c:f>'nadwyżka operacyjna'!$B$6</c:f>
              <c:strCache>
                <c:ptCount val="1"/>
                <c:pt idx="0">
                  <c:v>różnica między dochodami bieżącymi a wydatkami bieżącymi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843170766444893E-3"/>
                  <c:y val="-0.37887084803214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B7-4D5D-8BA7-C3B586133F98}"/>
                </c:ext>
              </c:extLst>
            </c:dLbl>
            <c:dLbl>
              <c:idx val="1"/>
              <c:layout>
                <c:manualLayout>
                  <c:x val="-4.4028470790184585E-2"/>
                  <c:y val="-0.25134093550766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B7-4D5D-8BA7-C3B586133F98}"/>
                </c:ext>
              </c:extLst>
            </c:dLbl>
            <c:dLbl>
              <c:idx val="2"/>
              <c:layout>
                <c:manualLayout>
                  <c:x val="-5.3882002452163728E-2"/>
                  <c:y val="-0.16245206807202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B7-4D5D-8BA7-C3B586133F98}"/>
                </c:ext>
              </c:extLst>
            </c:dLbl>
            <c:dLbl>
              <c:idx val="3"/>
              <c:layout>
                <c:manualLayout>
                  <c:x val="-6.6617114697529414E-2"/>
                  <c:y val="-9.8084267515185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B7-4D5D-8BA7-C3B586133F98}"/>
                </c:ext>
              </c:extLst>
            </c:dLbl>
            <c:dLbl>
              <c:idx val="4"/>
              <c:layout>
                <c:manualLayout>
                  <c:x val="-6.768660831501451E-2"/>
                  <c:y val="-6.130266719699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B7-4D5D-8BA7-C3B586133F98}"/>
                </c:ext>
              </c:extLst>
            </c:dLbl>
            <c:dLbl>
              <c:idx val="5"/>
              <c:layout>
                <c:manualLayout>
                  <c:x val="0"/>
                  <c:y val="-5.3902816932415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B7-4D5D-8BA7-C3B586133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'nadwyżka operacyjna'!$C$2:$H$2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'nadwyżka operacyjna'!$C$6:$H$6</c:f>
              <c:numCache>
                <c:formatCode>#,##0</c:formatCode>
                <c:ptCount val="6"/>
                <c:pt idx="0">
                  <c:v>823704485</c:v>
                </c:pt>
                <c:pt idx="1">
                  <c:v>1060905255</c:v>
                </c:pt>
                <c:pt idx="2">
                  <c:v>1247549796</c:v>
                </c:pt>
                <c:pt idx="3">
                  <c:v>1350067502</c:v>
                </c:pt>
                <c:pt idx="4">
                  <c:v>1500841349</c:v>
                </c:pt>
                <c:pt idx="5">
                  <c:v>1578400370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5B7-4D5D-8BA7-C3B586133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445967"/>
        <c:axId val="577430607"/>
      </c:lineChart>
      <c:catAx>
        <c:axId val="57744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7430607"/>
        <c:crosses val="autoZero"/>
        <c:auto val="1"/>
        <c:lblAlgn val="ctr"/>
        <c:lblOffset val="100"/>
        <c:noMultiLvlLbl val="0"/>
      </c:catAx>
      <c:valAx>
        <c:axId val="577430607"/>
        <c:scaling>
          <c:orientation val="minMax"/>
          <c:max val="30000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7445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4752817224409021E-2"/>
          <c:w val="1"/>
          <c:h val="0.94524711465861289"/>
        </c:manualLayout>
      </c:layout>
      <c:pie3DChart>
        <c:varyColors val="1"/>
        <c:ser>
          <c:idx val="0"/>
          <c:order val="0"/>
          <c:cat>
            <c:strRef>
              <c:f>Arkusz1!$A$7:$A$9</c:f>
              <c:strCache>
                <c:ptCount val="3"/>
                <c:pt idx="0">
                  <c:v>WYDATKI majątkowe finansowane  DOTACJAMI</c:v>
                </c:pt>
                <c:pt idx="1">
                  <c:v>WYDATKI majątkowe fininansowane  PŁATNOŚCIAMI UE</c:v>
                </c:pt>
                <c:pt idx="2">
                  <c:v>WYDATKI majątkowe fininansowane  środkami WŁASNYMI</c:v>
                </c:pt>
              </c:strCache>
            </c:strRef>
          </c:cat>
          <c:val>
            <c:numRef>
              <c:f>Arkusz1!$B$7:$B$9</c:f>
            </c:numRef>
          </c:val>
          <c:extLst>
            <c:ext xmlns:c16="http://schemas.microsoft.com/office/drawing/2014/chart" uri="{C3380CC4-5D6E-409C-BE32-E72D297353CC}">
              <c16:uniqueId val="{00000000-A689-42BC-950D-AD51CCBF3890}"/>
            </c:ext>
          </c:extLst>
        </c:ser>
        <c:ser>
          <c:idx val="1"/>
          <c:order val="1"/>
          <c:explosion val="2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689-42BC-950D-AD51CCBF389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689-42BC-950D-AD51CCBF3890}"/>
              </c:ext>
            </c:extLst>
          </c:dPt>
          <c:dPt>
            <c:idx val="2"/>
            <c:bubble3D val="0"/>
            <c:explosion val="40"/>
            <c:spPr>
              <a:solidFill>
                <a:srgbClr val="D73A3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A689-42BC-950D-AD51CCBF3890}"/>
              </c:ext>
            </c:extLst>
          </c:dPt>
          <c:dLbls>
            <c:dLbl>
              <c:idx val="0"/>
              <c:layout>
                <c:manualLayout>
                  <c:x val="-0.12560442271372479"/>
                  <c:y val="7.79927210769298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89-42BC-950D-AD51CCBF3890}"/>
                </c:ext>
              </c:extLst>
            </c:dLbl>
            <c:dLbl>
              <c:idx val="1"/>
              <c:layout>
                <c:manualLayout>
                  <c:x val="6.9092850296640501E-2"/>
                  <c:y val="8.497171743746829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89-42BC-950D-AD51CCBF3890}"/>
                </c:ext>
              </c:extLst>
            </c:dLbl>
            <c:dLbl>
              <c:idx val="2"/>
              <c:layout>
                <c:manualLayout>
                  <c:x val="0.18371880219518019"/>
                  <c:y val="-0.180426229508196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89-42BC-950D-AD51CCBF38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Arkusz1!$A$7:$A$9</c:f>
              <c:strCache>
                <c:ptCount val="3"/>
                <c:pt idx="0">
                  <c:v>WYDATKI majątkowe finansowane  DOTACJAMI</c:v>
                </c:pt>
                <c:pt idx="1">
                  <c:v>WYDATKI majątkowe fininansowane  PŁATNOŚCIAMI UE</c:v>
                </c:pt>
                <c:pt idx="2">
                  <c:v>WYDATKI majątkowe fininansowane  środkami WŁASNYMI</c:v>
                </c:pt>
              </c:strCache>
            </c:strRef>
          </c:cat>
          <c:val>
            <c:numRef>
              <c:f>Arkusz1!$C$7:$C$9</c:f>
              <c:numCache>
                <c:formatCode>0.00%</c:formatCode>
                <c:ptCount val="3"/>
                <c:pt idx="0">
                  <c:v>6.1117775278362284E-3</c:v>
                </c:pt>
                <c:pt idx="1">
                  <c:v>2.0492426596487621E-2</c:v>
                </c:pt>
                <c:pt idx="2">
                  <c:v>0.34730713999742951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89-42BC-950D-AD51CCBF3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93978945566587"/>
          <c:y val="4.6721234149044021E-2"/>
          <c:w val="0.85826907166495492"/>
          <c:h val="0.534458987768627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'Inwestycje wykres'!$B$34:$B$57</c:f>
              <c:strCache>
                <c:ptCount val="20"/>
                <c:pt idx="0">
                  <c:v>TRANSPORT I ŁĄCZNOŚĆ</c:v>
                </c:pt>
                <c:pt idx="1">
                  <c:v>OCHRONA ZDROWIA</c:v>
                </c:pt>
                <c:pt idx="2">
                  <c:v>RÓŻNE ROZLICZENIA</c:v>
                </c:pt>
                <c:pt idx="3">
                  <c:v>KULTURA I OCHRONA DZIEDZICTWA NARODOWEGO</c:v>
                </c:pt>
                <c:pt idx="4">
                  <c:v>ADMINISTRACJA PUBLICZNA</c:v>
                </c:pt>
                <c:pt idx="5">
                  <c:v>ROLNICTWO I ŁOWIECTWO</c:v>
                </c:pt>
                <c:pt idx="6">
                  <c:v>KULTURA FIZYCZNA</c:v>
                </c:pt>
                <c:pt idx="7">
                  <c:v>OŚWIATA I WYCHOWANIE</c:v>
                </c:pt>
                <c:pt idx="8">
                  <c:v>GOSPODARKA KOMUNALNA I OCHRONA ŚRODOWISKA</c:v>
                </c:pt>
                <c:pt idx="9">
                  <c:v>GOSPODARKA MIESZKANIOWA</c:v>
                </c:pt>
                <c:pt idx="10">
                  <c:v>BEZPIECZEŃSTWO PUBLICZNE I OCHRONA PRZECIWPOŻAROWA</c:v>
                </c:pt>
                <c:pt idx="11">
                  <c:v>EDUKACYJNA OPIEKA WYCHOWAWCZA</c:v>
                </c:pt>
                <c:pt idx="12">
                  <c:v>DZIAŁALNOŚĆ USŁUGOWA</c:v>
                </c:pt>
                <c:pt idx="13">
                  <c:v>OBRONA NARODOWA</c:v>
                </c:pt>
                <c:pt idx="14">
                  <c:v>POMOC SPOŁECZNA</c:v>
                </c:pt>
                <c:pt idx="15">
                  <c:v>RODZINA</c:v>
                </c:pt>
                <c:pt idx="16">
                  <c:v>OGRODY BOTANICZNE I ZOOLOGICZNE ORAZ NATURALNE OBSZARY I OBIEKTY CHRONIONEJ PRZYRODY</c:v>
                </c:pt>
                <c:pt idx="17">
                  <c:v>HANDEL</c:v>
                </c:pt>
                <c:pt idx="18">
                  <c:v>POZOSTAŁE ZADANIA W ZAKRESIE POLITYKI SPOŁECZNEJ</c:v>
                </c:pt>
                <c:pt idx="19">
                  <c:v>TURYSTYKA</c:v>
                </c:pt>
              </c:strCache>
            </c:strRef>
          </c:cat>
          <c:val>
            <c:numRef>
              <c:f>'Inwestycje wykres'!$C$34:$C$57</c:f>
            </c:numRef>
          </c:val>
          <c:extLst>
            <c:ext xmlns:c16="http://schemas.microsoft.com/office/drawing/2014/chart" uri="{C3380CC4-5D6E-409C-BE32-E72D297353CC}">
              <c16:uniqueId val="{00000000-892F-47C1-804E-C64D0086873C}"/>
            </c:ext>
          </c:extLst>
        </c:ser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'Inwestycje wykres'!$B$34:$B$57</c:f>
              <c:strCache>
                <c:ptCount val="20"/>
                <c:pt idx="0">
                  <c:v>TRANSPORT I ŁĄCZNOŚĆ</c:v>
                </c:pt>
                <c:pt idx="1">
                  <c:v>OCHRONA ZDROWIA</c:v>
                </c:pt>
                <c:pt idx="2">
                  <c:v>RÓŻNE ROZLICZENIA</c:v>
                </c:pt>
                <c:pt idx="3">
                  <c:v>KULTURA I OCHRONA DZIEDZICTWA NARODOWEGO</c:v>
                </c:pt>
                <c:pt idx="4">
                  <c:v>ADMINISTRACJA PUBLICZNA</c:v>
                </c:pt>
                <c:pt idx="5">
                  <c:v>ROLNICTWO I ŁOWIECTWO</c:v>
                </c:pt>
                <c:pt idx="6">
                  <c:v>KULTURA FIZYCZNA</c:v>
                </c:pt>
                <c:pt idx="7">
                  <c:v>OŚWIATA I WYCHOWANIE</c:v>
                </c:pt>
                <c:pt idx="8">
                  <c:v>GOSPODARKA KOMUNALNA I OCHRONA ŚRODOWISKA</c:v>
                </c:pt>
                <c:pt idx="9">
                  <c:v>GOSPODARKA MIESZKANIOWA</c:v>
                </c:pt>
                <c:pt idx="10">
                  <c:v>BEZPIECZEŃSTWO PUBLICZNE I OCHRONA PRZECIWPOŻAROWA</c:v>
                </c:pt>
                <c:pt idx="11">
                  <c:v>EDUKACYJNA OPIEKA WYCHOWAWCZA</c:v>
                </c:pt>
                <c:pt idx="12">
                  <c:v>DZIAŁALNOŚĆ USŁUGOWA</c:v>
                </c:pt>
                <c:pt idx="13">
                  <c:v>OBRONA NARODOWA</c:v>
                </c:pt>
                <c:pt idx="14">
                  <c:v>POMOC SPOŁECZNA</c:v>
                </c:pt>
                <c:pt idx="15">
                  <c:v>RODZINA</c:v>
                </c:pt>
                <c:pt idx="16">
                  <c:v>OGRODY BOTANICZNE I ZOOLOGICZNE ORAZ NATURALNE OBSZARY I OBIEKTY CHRONIONEJ PRZYRODY</c:v>
                </c:pt>
                <c:pt idx="17">
                  <c:v>HANDEL</c:v>
                </c:pt>
                <c:pt idx="18">
                  <c:v>POZOSTAŁE ZADANIA W ZAKRESIE POLITYKI SPOŁECZNEJ</c:v>
                </c:pt>
                <c:pt idx="19">
                  <c:v>TURYSTYKA</c:v>
                </c:pt>
              </c:strCache>
            </c:strRef>
          </c:cat>
          <c:val>
            <c:numRef>
              <c:f>'Inwestycje wykres'!$D$34:$D$57</c:f>
              <c:numCache>
                <c:formatCode>General</c:formatCode>
                <c:ptCount val="20"/>
                <c:pt idx="0">
                  <c:v>1571.3</c:v>
                </c:pt>
                <c:pt idx="1">
                  <c:v>445.7</c:v>
                </c:pt>
                <c:pt idx="2">
                  <c:v>281.8</c:v>
                </c:pt>
                <c:pt idx="3">
                  <c:v>208.3</c:v>
                </c:pt>
                <c:pt idx="4">
                  <c:v>85.4</c:v>
                </c:pt>
                <c:pt idx="5">
                  <c:v>78.400000000000006</c:v>
                </c:pt>
                <c:pt idx="6">
                  <c:v>77.8</c:v>
                </c:pt>
                <c:pt idx="7">
                  <c:v>72.599999999999994</c:v>
                </c:pt>
                <c:pt idx="8">
                  <c:v>66.8</c:v>
                </c:pt>
                <c:pt idx="9">
                  <c:v>48.7</c:v>
                </c:pt>
                <c:pt idx="10">
                  <c:v>27.9</c:v>
                </c:pt>
                <c:pt idx="11">
                  <c:v>18</c:v>
                </c:pt>
                <c:pt idx="12">
                  <c:v>12.6</c:v>
                </c:pt>
                <c:pt idx="13">
                  <c:v>8.8000000000000007</c:v>
                </c:pt>
                <c:pt idx="14">
                  <c:v>4.8</c:v>
                </c:pt>
                <c:pt idx="15">
                  <c:v>4.8</c:v>
                </c:pt>
                <c:pt idx="16">
                  <c:v>4.2</c:v>
                </c:pt>
                <c:pt idx="17">
                  <c:v>2.5</c:v>
                </c:pt>
                <c:pt idx="18">
                  <c:v>1.1000000000000001</c:v>
                </c:pt>
                <c:pt idx="1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2F-47C1-804E-C64D00868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4308976"/>
        <c:axId val="1344311376"/>
      </c:barChart>
      <c:catAx>
        <c:axId val="134430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344311376"/>
        <c:crosses val="autoZero"/>
        <c:auto val="1"/>
        <c:lblAlgn val="ctr"/>
        <c:lblOffset val="100"/>
        <c:noMultiLvlLbl val="0"/>
      </c:catAx>
      <c:valAx>
        <c:axId val="134431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344308976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Struktura nakładów</a:t>
            </a:r>
          </a:p>
        </c:rich>
      </c:tx>
      <c:layout>
        <c:manualLayout>
          <c:xMode val="edge"/>
          <c:yMode val="edge"/>
          <c:x val="0.35468934517376938"/>
          <c:y val="3.4627670827855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917539653088434"/>
          <c:y val="0.16848398557769639"/>
          <c:w val="0.59295109103809618"/>
          <c:h val="0.80380090758594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44B-4794-86AA-1B1D217A6F5C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44B-4794-86AA-1B1D217A6F5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44B-4794-86AA-1B1D217A6F5C}"/>
                </c:ext>
              </c:extLst>
            </c:dLbl>
            <c:dLbl>
              <c:idx val="1"/>
              <c:layout>
                <c:manualLayout>
                  <c:x val="0.24047106521546235"/>
                  <c:y val="-0.138703976749620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4B-4794-86AA-1B1D217A6F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ogółem!$A$4:$A$5</c:f>
              <c:strCache>
                <c:ptCount val="2"/>
                <c:pt idx="0">
                  <c:v>Przedsięwzięcia WPF o charakterze majątkowym</c:v>
                </c:pt>
                <c:pt idx="1">
                  <c:v>Przedsięwzięcia WPF o charakterze bieżącym</c:v>
                </c:pt>
              </c:strCache>
            </c:strRef>
          </c:cat>
          <c:val>
            <c:numRef>
              <c:f>ogółem!$C$4:$C$5</c:f>
              <c:numCache>
                <c:formatCode>0.00%</c:formatCode>
                <c:ptCount val="2"/>
                <c:pt idx="0">
                  <c:v>0.33983551632135722</c:v>
                </c:pt>
                <c:pt idx="1">
                  <c:v>0.66016448367864278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4B-4794-86AA-1B1D217A6F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8.9795919329325822E-3"/>
          <c:y val="0.22385192370925935"/>
          <c:w val="0.36381889082242103"/>
          <c:h val="0.63883175355112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38967822106585"/>
          <c:y val="9.2003043159503681E-2"/>
          <c:w val="0.62211192606220056"/>
          <c:h val="0.731856921814130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'obszary biez i maj'!$E$3</c:f>
              <c:strCache>
                <c:ptCount val="1"/>
                <c:pt idx="0">
                  <c:v>bieżące (mln zł)</c:v>
                </c:pt>
              </c:strCache>
            </c:strRef>
          </c:tx>
          <c:spPr>
            <a:solidFill>
              <a:srgbClr val="CC9900"/>
            </a:solidFill>
            <a:ln w="476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'obszary biez i maj'!$A$4:$A$13</c:f>
              <c:strCache>
                <c:ptCount val="10"/>
                <c:pt idx="0">
                  <c:v>DROGI WOJEWÓDZKIE</c:v>
                </c:pt>
                <c:pt idx="1">
                  <c:v>KULTURA</c:v>
                </c:pt>
                <c:pt idx="2">
                  <c:v>OCHRONA ZDROWIA</c:v>
                </c:pt>
                <c:pt idx="3">
                  <c:v>POLITYKA SPOŁECZNA</c:v>
                </c:pt>
                <c:pt idx="4">
                  <c:v>TRANSPORT</c:v>
                </c:pt>
                <c:pt idx="5">
                  <c:v>ADMINISTRACJA PUBLICZNA</c:v>
                </c:pt>
                <c:pt idx="6">
                  <c:v>EDUKACJA I SPORT</c:v>
                </c:pt>
                <c:pt idx="7">
                  <c:v>ROZWÓJ REGIONALNY</c:v>
                </c:pt>
                <c:pt idx="8">
                  <c:v>OCHRONA ŚRODOWISKA</c:v>
                </c:pt>
                <c:pt idx="9">
                  <c:v>PROGRAMY WSPARCIA</c:v>
                </c:pt>
              </c:strCache>
            </c:strRef>
          </c:cat>
          <c:val>
            <c:numRef>
              <c:f>'obszary biez i maj'!$E$4:$E$13</c:f>
              <c:numCache>
                <c:formatCode>#,##0</c:formatCode>
                <c:ptCount val="10"/>
                <c:pt idx="0">
                  <c:v>1409.8190569999999</c:v>
                </c:pt>
                <c:pt idx="1">
                  <c:v>48.594557999999999</c:v>
                </c:pt>
                <c:pt idx="2">
                  <c:v>210.328328</c:v>
                </c:pt>
                <c:pt idx="3">
                  <c:v>443.639768</c:v>
                </c:pt>
                <c:pt idx="4">
                  <c:v>13855.101549999999</c:v>
                </c:pt>
                <c:pt idx="5">
                  <c:v>358.36431599999997</c:v>
                </c:pt>
                <c:pt idx="6">
                  <c:v>109.973153</c:v>
                </c:pt>
                <c:pt idx="7">
                  <c:v>988.98080800000002</c:v>
                </c:pt>
                <c:pt idx="8">
                  <c:v>130.14117400000001</c:v>
                </c:pt>
                <c:pt idx="9">
                  <c:v>186.59504000000001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5-4401-9F05-9B4A642BD2E6}"/>
            </c:ext>
          </c:extLst>
        </c:ser>
        <c:ser>
          <c:idx val="1"/>
          <c:order val="1"/>
          <c:tx>
            <c:strRef>
              <c:f>'obszary biez i maj'!$H$3</c:f>
              <c:strCache>
                <c:ptCount val="1"/>
                <c:pt idx="0">
                  <c:v>majątkowe (mln zł)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A5-4401-9F05-9B4A642BD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'obszary biez i maj'!$A$4:$A$13</c:f>
              <c:strCache>
                <c:ptCount val="10"/>
                <c:pt idx="0">
                  <c:v>DROGI WOJEWÓDZKIE</c:v>
                </c:pt>
                <c:pt idx="1">
                  <c:v>KULTURA</c:v>
                </c:pt>
                <c:pt idx="2">
                  <c:v>OCHRONA ZDROWIA</c:v>
                </c:pt>
                <c:pt idx="3">
                  <c:v>POLITYKA SPOŁECZNA</c:v>
                </c:pt>
                <c:pt idx="4">
                  <c:v>TRANSPORT</c:v>
                </c:pt>
                <c:pt idx="5">
                  <c:v>ADMINISTRACJA PUBLICZNA</c:v>
                </c:pt>
                <c:pt idx="6">
                  <c:v>EDUKACJA I SPORT</c:v>
                </c:pt>
                <c:pt idx="7">
                  <c:v>ROZWÓJ REGIONALNY</c:v>
                </c:pt>
                <c:pt idx="8">
                  <c:v>OCHRONA ŚRODOWISKA</c:v>
                </c:pt>
                <c:pt idx="9">
                  <c:v>PROGRAMY WSPARCIA</c:v>
                </c:pt>
              </c:strCache>
            </c:strRef>
          </c:cat>
          <c:val>
            <c:numRef>
              <c:f>'obszary biez i maj'!$H$4:$H$13</c:f>
              <c:numCache>
                <c:formatCode>#,##0</c:formatCode>
                <c:ptCount val="10"/>
                <c:pt idx="0">
                  <c:v>2472.6228630000001</c:v>
                </c:pt>
                <c:pt idx="1">
                  <c:v>367.88182999999998</c:v>
                </c:pt>
                <c:pt idx="2">
                  <c:v>1625.400502</c:v>
                </c:pt>
                <c:pt idx="3">
                  <c:v>0.1</c:v>
                </c:pt>
                <c:pt idx="4">
                  <c:v>995.78978099999995</c:v>
                </c:pt>
                <c:pt idx="5">
                  <c:v>365.24571100000003</c:v>
                </c:pt>
                <c:pt idx="6">
                  <c:v>115.071078</c:v>
                </c:pt>
                <c:pt idx="7">
                  <c:v>389.46484700000002</c:v>
                </c:pt>
                <c:pt idx="8">
                  <c:v>8.3655000000000008</c:v>
                </c:pt>
                <c:pt idx="9">
                  <c:v>2792.9403609999999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5-4401-9F05-9B4A642BD2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100"/>
        <c:axId val="1616329343"/>
        <c:axId val="1616314367"/>
      </c:barChart>
      <c:catAx>
        <c:axId val="161632934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dk1">
                <a:lumMod val="75000"/>
                <a:lumOff val="25000"/>
              </a:schemeClr>
            </a:solidFill>
            <a:beve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cap="all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6314367"/>
        <c:crosses val="autoZero"/>
        <c:auto val="0"/>
        <c:lblAlgn val="ctr"/>
        <c:lblOffset val="1000"/>
        <c:noMultiLvlLbl val="0"/>
      </c:catAx>
      <c:valAx>
        <c:axId val="1616314367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632934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>
                <a:solidFill>
                  <a:sysClr val="windowText" lastClr="000000"/>
                </a:solidFill>
              </a:rPr>
              <a:t>Struktura</a:t>
            </a:r>
            <a:r>
              <a:rPr lang="en-US" sz="2400" b="1" dirty="0">
                <a:solidFill>
                  <a:sysClr val="windowText" lastClr="000000"/>
                </a:solidFill>
              </a:rPr>
              <a:t> nak</a:t>
            </a:r>
            <a:r>
              <a:rPr lang="pl-PL" sz="2400" b="1" dirty="0">
                <a:solidFill>
                  <a:sysClr val="windowText" lastClr="000000"/>
                </a:solidFill>
              </a:rPr>
              <a:t>ł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adów</a:t>
            </a:r>
            <a:r>
              <a:rPr lang="en-US" sz="2400" b="1" dirty="0">
                <a:solidFill>
                  <a:sysClr val="windowText" lastClr="000000"/>
                </a:solidFill>
              </a:rPr>
              <a:t> w 202</a:t>
            </a:r>
            <a:r>
              <a:rPr lang="pl-PL" sz="2400" b="1" dirty="0">
                <a:solidFill>
                  <a:sysClr val="windowText" lastClr="000000"/>
                </a:solidFill>
              </a:rPr>
              <a:t>6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roku</a:t>
            </a:r>
            <a:r>
              <a:rPr lang="pl-PL" sz="2400" b="1" dirty="0">
                <a:solidFill>
                  <a:sysClr val="windowText" lastClr="000000"/>
                </a:solidFill>
              </a:rPr>
              <a:t> (%)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75570335810571E-2"/>
          <c:y val="8.6792460050604467E-2"/>
          <c:w val="0.89790037519498889"/>
          <c:h val="0.8889072305683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'ogółem obszary'!$A$22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516724640132638"/>
                  <c:y val="-4.277890367058359E-5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95794432493688"/>
                      <c:h val="8.2919775811433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FDF-4358-AB18-BFB60E2D3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2026 roku
[%]</c:v>
                </c:pt>
              </c:strCache>
            </c:strRef>
          </c:cat>
          <c:val>
            <c:numRef>
              <c:f>'ogółem obszary'!$B$22</c:f>
              <c:numCache>
                <c:formatCode>0.00%</c:formatCode>
                <c:ptCount val="1"/>
                <c:pt idx="0">
                  <c:v>0.32349745238076238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DF-4358-AB18-BFB60E2D39BB}"/>
            </c:ext>
          </c:extLst>
        </c:ser>
        <c:ser>
          <c:idx val="1"/>
          <c:order val="1"/>
          <c:tx>
            <c:strRef>
              <c:f>'ogółem obszary'!$A$23</c:f>
              <c:strCache>
                <c:ptCount val="1"/>
                <c:pt idx="0">
                  <c:v>DROGI WOJEWÓDZKIE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46434171425581861"/>
                  <c:y val="-2.1563349817702746E-5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1565909162136"/>
                      <c:h val="8.2919775811433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FDF-4358-AB18-BFB60E2D3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2026 roku
[%]</c:v>
                </c:pt>
              </c:strCache>
            </c:strRef>
          </c:cat>
          <c:val>
            <c:numRef>
              <c:f>'ogółem obszary'!$B$23</c:f>
              <c:numCache>
                <c:formatCode>0.00%</c:formatCode>
                <c:ptCount val="1"/>
                <c:pt idx="0">
                  <c:v>0.22020455301066741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DF-4358-AB18-BFB60E2D39BB}"/>
            </c:ext>
          </c:extLst>
        </c:ser>
        <c:ser>
          <c:idx val="2"/>
          <c:order val="2"/>
          <c:tx>
            <c:strRef>
              <c:f>'ogółem obszary'!$A$24</c:f>
              <c:strCache>
                <c:ptCount val="1"/>
                <c:pt idx="0">
                  <c:v>PROGRAMY WSPARCIA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5910471200933458"/>
                  <c:y val="-4.5248255020695193E-3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791091648595"/>
                      <c:h val="8.291977494818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FDF-4358-AB18-BFB60E2D3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2026 roku
[%]</c:v>
                </c:pt>
              </c:strCache>
            </c:strRef>
          </c:cat>
          <c:val>
            <c:numRef>
              <c:f>'ogółem obszary'!$B$24</c:f>
              <c:numCache>
                <c:formatCode>0.00%</c:formatCode>
                <c:ptCount val="1"/>
                <c:pt idx="0">
                  <c:v>0.14117257890204785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DF-4358-AB18-BFB60E2D39BB}"/>
            </c:ext>
          </c:extLst>
        </c:ser>
        <c:ser>
          <c:idx val="3"/>
          <c:order val="3"/>
          <c:tx>
            <c:strRef>
              <c:f>'ogółem obszary'!$A$25</c:f>
              <c:strCache>
                <c:ptCount val="1"/>
                <c:pt idx="0">
                  <c:v>OCHRONA ZDROWIA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103411110799604"/>
                  <c:y val="2.2086782744729239E-3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65474669771427"/>
                      <c:h val="8.2919775811433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FDF-4358-AB18-BFB60E2D3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2026 roku
[%]</c:v>
                </c:pt>
              </c:strCache>
            </c:strRef>
          </c:cat>
          <c:val>
            <c:numRef>
              <c:f>'ogółem obszary'!$B$25</c:f>
              <c:numCache>
                <c:formatCode>0.00%</c:formatCode>
                <c:ptCount val="1"/>
                <c:pt idx="0">
                  <c:v>0.10407289764253561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DF-4358-AB18-BFB60E2D39BB}"/>
            </c:ext>
          </c:extLst>
        </c:ser>
        <c:ser>
          <c:idx val="4"/>
          <c:order val="4"/>
          <c:tx>
            <c:strRef>
              <c:f>'ogółem obszary'!$A$26</c:f>
              <c:strCache>
                <c:ptCount val="1"/>
                <c:pt idx="0">
                  <c:v>ROZWÓJ REGIONALNY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972366522121083E-3"/>
                  <c:y val="2.23067636924679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83368125240496"/>
                      <c:h val="8.98111719184081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FDF-4358-AB18-BFB60E2D3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2026 roku
[%]</c:v>
                </c:pt>
              </c:strCache>
            </c:strRef>
          </c:cat>
          <c:val>
            <c:numRef>
              <c:f>'ogółem obszary'!$B$26</c:f>
              <c:numCache>
                <c:formatCode>0.00%</c:formatCode>
                <c:ptCount val="1"/>
                <c:pt idx="0">
                  <c:v>6.7271380758011465E-2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DF-4358-AB18-BFB60E2D39BB}"/>
            </c:ext>
          </c:extLst>
        </c:ser>
        <c:ser>
          <c:idx val="5"/>
          <c:order val="5"/>
          <c:tx>
            <c:strRef>
              <c:f>'ogółem obszary'!$A$27</c:f>
              <c:strCache>
                <c:ptCount val="1"/>
                <c:pt idx="0">
                  <c:v>ADMINISTRACJA PUBLICZNA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11103767069299"/>
                      <c:h val="8.2919775811433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AFDF-4358-AB18-BFB60E2D3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2026 roku
[%]</c:v>
                </c:pt>
              </c:strCache>
            </c:strRef>
          </c:cat>
          <c:val>
            <c:numRef>
              <c:f>'ogółem obszary'!$B$27</c:f>
              <c:numCache>
                <c:formatCode>0.00%</c:formatCode>
                <c:ptCount val="1"/>
                <c:pt idx="0">
                  <c:v>4.9173345760118177E-2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FDF-4358-AB18-BFB60E2D39BB}"/>
            </c:ext>
          </c:extLst>
        </c:ser>
        <c:ser>
          <c:idx val="6"/>
          <c:order val="6"/>
          <c:tx>
            <c:strRef>
              <c:f>'ogółem obszary'!$A$28</c:f>
              <c:strCache>
                <c:ptCount val="1"/>
                <c:pt idx="0">
                  <c:v>KULTURA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197473347709296E-2"/>
                  <c:y val="2.2086782744728428E-3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47690785835251"/>
                      <c:h val="8.2919775811433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FDF-4358-AB18-BFB60E2D3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2026 roku
[%]</c:v>
                </c:pt>
              </c:strCache>
            </c:strRef>
          </c:cat>
          <c:val>
            <c:numRef>
              <c:f>'ogółem obszary'!$B$28</c:f>
              <c:numCache>
                <c:formatCode>0.00%</c:formatCode>
                <c:ptCount val="1"/>
                <c:pt idx="0">
                  <c:v>4.382816642041986E-2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FDF-4358-AB18-BFB60E2D39BB}"/>
            </c:ext>
          </c:extLst>
        </c:ser>
        <c:ser>
          <c:idx val="7"/>
          <c:order val="7"/>
          <c:tx>
            <c:strRef>
              <c:f>'ogółem obszary'!$A$29</c:f>
              <c:strCache>
                <c:ptCount val="1"/>
                <c:pt idx="0">
                  <c:v>POLITYKA SPOŁECZNA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436302834633276E-3"/>
                  <c:y val="8.8782745424831038E-3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71526293751143"/>
                      <c:h val="0.121034325801142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AFDF-4358-AB18-BFB60E2D3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2026 roku
[%]</c:v>
                </c:pt>
              </c:strCache>
            </c:strRef>
          </c:cat>
          <c:val>
            <c:numRef>
              <c:f>'ogółem obszary'!$B$29</c:f>
              <c:numCache>
                <c:formatCode>0.00%</c:formatCode>
                <c:ptCount val="1"/>
                <c:pt idx="0">
                  <c:v>2.2825956789867926E-2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FDF-4358-AB18-BFB60E2D39BB}"/>
            </c:ext>
          </c:extLst>
        </c:ser>
        <c:ser>
          <c:idx val="8"/>
          <c:order val="8"/>
          <c:tx>
            <c:strRef>
              <c:f>'ogółem obszary'!$A$30</c:f>
              <c:strCache>
                <c:ptCount val="1"/>
                <c:pt idx="0">
                  <c:v>OCHRONA ŚRODOWISKA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50857027028073"/>
                      <c:h val="8.291977494818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AFDF-4358-AB18-BFB60E2D3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2026 roku
[%]</c:v>
                </c:pt>
              </c:strCache>
            </c:strRef>
          </c:cat>
          <c:val>
            <c:numRef>
              <c:f>'ogółem obszary'!$B$30</c:f>
              <c:numCache>
                <c:formatCode>0.00%</c:formatCode>
                <c:ptCount val="1"/>
                <c:pt idx="0">
                  <c:v>1.4571789628236458E-2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FDF-4358-AB18-BFB60E2D39BB}"/>
            </c:ext>
          </c:extLst>
        </c:ser>
        <c:ser>
          <c:idx val="9"/>
          <c:order val="9"/>
          <c:tx>
            <c:strRef>
              <c:f>'ogółem obszary'!$A$31</c:f>
              <c:strCache>
                <c:ptCount val="1"/>
                <c:pt idx="0">
                  <c:v>EDUKACJA I SPORT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940920320609768E-3"/>
                  <c:y val="-4.3947498112335785E-3"/>
                </c:manualLayout>
              </c:layout>
              <c:tx>
                <c:rich>
                  <a:bodyPr/>
                  <a:lstStyle/>
                  <a:p>
                    <a:fld id="{1F6F897B-8E0A-468D-BE80-4A88B95FD045}" type="SERIESNAME">
                      <a:rPr lang="en-US"/>
                      <a:pPr/>
                      <a:t>[NAZWA SERII]</a:t>
                    </a:fld>
                    <a:r>
                      <a:rPr lang="en-US" baseline="0"/>
                      <a:t> </a:t>
                    </a:r>
                    <a:fld id="{7CDE9FBA-C912-4924-8565-158EE105D939}" type="VALUE">
                      <a:rPr lang="en-US" baseline="0"/>
                      <a:pPr/>
                      <a:t>[WARTOŚĆ]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95004123529696"/>
                      <c:h val="8.21350457078904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AFDF-4358-AB18-BFB60E2D3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2026 roku
[%]</c:v>
                </c:pt>
              </c:strCache>
            </c:strRef>
          </c:cat>
          <c:val>
            <c:numRef>
              <c:f>'ogółem obszary'!$B$31</c:f>
              <c:numCache>
                <c:formatCode>0.00%</c:formatCode>
                <c:ptCount val="1"/>
                <c:pt idx="0">
                  <c:v>1.338187870733285E-2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FDF-4358-AB18-BFB60E2D39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74145920"/>
        <c:axId val="1474145088"/>
      </c:barChart>
      <c:catAx>
        <c:axId val="1474145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74145088"/>
        <c:crosses val="autoZero"/>
        <c:auto val="0"/>
        <c:lblAlgn val="ctr"/>
        <c:lblOffset val="100"/>
        <c:noMultiLvlLbl val="0"/>
      </c:catAx>
      <c:valAx>
        <c:axId val="1474145088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47414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529784637075732E-2"/>
          <c:y val="2.554278416347382E-2"/>
          <c:w val="0.88523233153014591"/>
          <c:h val="0.81182932593195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'szacunek długu'!$G$4</c:f>
              <c:strCache>
                <c:ptCount val="1"/>
                <c:pt idx="0">
                  <c:v>Razem dług na koniec roku budżetowego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spPr>
                <a:solidFill>
                  <a:schemeClr val="dk1">
                    <a:lumMod val="65000"/>
                    <a:lumOff val="35000"/>
                    <a:alpha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8750"/>
                        <a:gd name="adj2" fmla="val -8333"/>
                        <a:gd name="adj3" fmla="val 222126"/>
                        <a:gd name="adj4" fmla="val 4212"/>
                        <a:gd name="adj5" fmla="val 366515"/>
                        <a:gd name="adj6" fmla="val 2237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E90-4C7A-A7D8-5A956332851F}"/>
                </c:ext>
              </c:extLst>
            </c:dLbl>
            <c:spPr>
              <a:solidFill>
                <a:sysClr val="windowText" lastClr="000000">
                  <a:lumMod val="65000"/>
                  <a:lumOff val="35000"/>
                  <a:alpha val="7500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'szacunek długu'!$B$5:$B$18</c:f>
              <c:numCache>
                <c:formatCode>General</c:formatCode>
                <c:ptCount val="1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</c:numCache>
            </c:numRef>
          </c:cat>
          <c:val>
            <c:numRef>
              <c:f>'szacunek długu'!$G$5:$G$18</c:f>
              <c:numCache>
                <c:formatCode>#,##0</c:formatCode>
                <c:ptCount val="14"/>
                <c:pt idx="0">
                  <c:v>2307559349.8199997</c:v>
                </c:pt>
                <c:pt idx="1">
                  <c:v>4187464899</c:v>
                </c:pt>
                <c:pt idx="2">
                  <c:v>4405370444.0019999</c:v>
                </c:pt>
                <c:pt idx="3">
                  <c:v>4529698667.8199997</c:v>
                </c:pt>
                <c:pt idx="4">
                  <c:v>4218000000.1800003</c:v>
                </c:pt>
                <c:pt idx="5">
                  <c:v>3617500000</c:v>
                </c:pt>
                <c:pt idx="6">
                  <c:v>3017000000</c:v>
                </c:pt>
                <c:pt idx="7">
                  <c:v>2416500000</c:v>
                </c:pt>
                <c:pt idx="8">
                  <c:v>1816000000</c:v>
                </c:pt>
                <c:pt idx="9">
                  <c:v>1205500000</c:v>
                </c:pt>
                <c:pt idx="10">
                  <c:v>775000000</c:v>
                </c:pt>
                <c:pt idx="11">
                  <c:v>344500000</c:v>
                </c:pt>
                <c:pt idx="12">
                  <c:v>131000000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0-4C7A-A7D8-5A956332851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-1"/>
        <c:axId val="2119869808"/>
        <c:axId val="2119866480"/>
      </c:barChart>
      <c:catAx>
        <c:axId val="2119869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9866480"/>
        <c:crosses val="autoZero"/>
        <c:auto val="1"/>
        <c:lblAlgn val="ctr"/>
        <c:lblOffset val="100"/>
        <c:noMultiLvlLbl val="0"/>
      </c:catAx>
      <c:valAx>
        <c:axId val="21198664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986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14100214663485"/>
          <c:y val="3.9215686274509803E-2"/>
          <c:w val="0.82650593078044143"/>
          <c:h val="0.68411313717364275"/>
        </c:manualLayout>
      </c:layout>
      <c:lineChart>
        <c:grouping val="standard"/>
        <c:varyColors val="0"/>
        <c:ser>
          <c:idx val="0"/>
          <c:order val="0"/>
          <c:tx>
            <c:strRef>
              <c:f>dług!$C$3</c:f>
              <c:strCache>
                <c:ptCount val="1"/>
                <c:pt idx="0">
                  <c:v>wydatki na obsługę długu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350055871728906"/>
                  <c:y val="-3.08381682552838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26-44CA-80B9-84373FC0991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6-44CA-80B9-84373FC099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26-44CA-80B9-84373FC099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26-44CA-80B9-84373FC0991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6-44CA-80B9-84373FC0991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6-44CA-80B9-84373FC09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dług!$D$2:$I$2</c:f>
              <c:strCach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strCache>
            </c:strRef>
          </c:cat>
          <c:val>
            <c:numRef>
              <c:f>dług!$D$3:$I$3</c:f>
              <c:numCache>
                <c:formatCode>#,##0</c:formatCode>
                <c:ptCount val="6"/>
                <c:pt idx="0">
                  <c:v>176707383</c:v>
                </c:pt>
                <c:pt idx="1">
                  <c:v>256125511</c:v>
                </c:pt>
                <c:pt idx="2">
                  <c:v>270470744</c:v>
                </c:pt>
                <c:pt idx="3">
                  <c:v>284198472</c:v>
                </c:pt>
                <c:pt idx="4">
                  <c:v>251905100</c:v>
                </c:pt>
                <c:pt idx="5">
                  <c:v>215970200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026-44CA-80B9-84373FC0991C}"/>
            </c:ext>
          </c:extLst>
        </c:ser>
        <c:ser>
          <c:idx val="1"/>
          <c:order val="1"/>
          <c:tx>
            <c:strRef>
              <c:f>dług!$C$4</c:f>
              <c:strCache>
                <c:ptCount val="1"/>
                <c:pt idx="0">
                  <c:v>spłaty rat kapitałowych kredytów i pozyczek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642530383451397E-2"/>
                  <c:y val="-6.5337732869530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26-44CA-80B9-84373FC0991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26-44CA-80B9-84373FC099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26-44CA-80B9-84373FC099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026-44CA-80B9-84373FC0991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26-44CA-80B9-84373FC0991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026-44CA-80B9-84373FC09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dług!$D$2:$I$2</c:f>
              <c:strCach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strCache>
            </c:strRef>
          </c:cat>
          <c:val>
            <c:numRef>
              <c:f>dług!$D$4:$I$4</c:f>
              <c:numCache>
                <c:formatCode>#,##0</c:formatCode>
                <c:ptCount val="6"/>
                <c:pt idx="0">
                  <c:v>290094451</c:v>
                </c:pt>
                <c:pt idx="1">
                  <c:v>507094455</c:v>
                </c:pt>
                <c:pt idx="2">
                  <c:v>565671776</c:v>
                </c:pt>
                <c:pt idx="3">
                  <c:v>581698668</c:v>
                </c:pt>
                <c:pt idx="4">
                  <c:v>600500000</c:v>
                </c:pt>
                <c:pt idx="5">
                  <c:v>600500000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026-44CA-80B9-84373FC0991C}"/>
            </c:ext>
          </c:extLst>
        </c:ser>
        <c:ser>
          <c:idx val="2"/>
          <c:order val="2"/>
          <c:tx>
            <c:strRef>
              <c:f>dług!$C$5</c:f>
              <c:strCache>
                <c:ptCount val="1"/>
                <c:pt idx="0">
                  <c:v>kwota długu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026-44CA-80B9-84373FC099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26-44CA-80B9-84373FC099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026-44CA-80B9-84373FC0991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026-44CA-80B9-84373FC0991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026-44CA-80B9-84373FC09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dług!$D$2:$I$2</c:f>
              <c:strCach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strCache>
            </c:strRef>
          </c:cat>
          <c:val>
            <c:numRef>
              <c:f>dług!$D$5:$I$5</c:f>
              <c:numCache>
                <c:formatCode>#,##0</c:formatCode>
                <c:ptCount val="6"/>
                <c:pt idx="0">
                  <c:v>4187464899</c:v>
                </c:pt>
                <c:pt idx="1">
                  <c:v>4405370444</c:v>
                </c:pt>
                <c:pt idx="2">
                  <c:v>4529698668</c:v>
                </c:pt>
                <c:pt idx="3">
                  <c:v>4218000000</c:v>
                </c:pt>
                <c:pt idx="4">
                  <c:v>3617500000</c:v>
                </c:pt>
                <c:pt idx="5">
                  <c:v>3017000000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026-44CA-80B9-84373FC0991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02688784"/>
        <c:axId val="2002699184"/>
      </c:lineChart>
      <c:catAx>
        <c:axId val="200268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2699184"/>
        <c:crosses val="autoZero"/>
        <c:auto val="1"/>
        <c:lblAlgn val="ctr"/>
        <c:lblOffset val="100"/>
        <c:noMultiLvlLbl val="0"/>
      </c:catAx>
      <c:valAx>
        <c:axId val="2002699184"/>
        <c:scaling>
          <c:orientation val="minMax"/>
          <c:max val="5000000000"/>
          <c:min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268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731192016839475E-2"/>
          <c:y val="0.82131751623152371"/>
          <c:w val="0.84765702554507416"/>
          <c:h val="0.15328925011874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279320348114386E-2"/>
          <c:y val="2.1317829457364341E-2"/>
          <c:w val="0.91542243403785051"/>
          <c:h val="0.69873023866202766"/>
        </c:manualLayout>
      </c:layout>
      <c:lineChart>
        <c:grouping val="standard"/>
        <c:varyColors val="0"/>
        <c:ser>
          <c:idx val="0"/>
          <c:order val="0"/>
          <c:tx>
            <c:strRef>
              <c:f>'indywidualny wsk zadłużenia'!$B$4</c:f>
              <c:strCache>
                <c:ptCount val="1"/>
                <c:pt idx="0">
                  <c:v>Indywidualny wskaźnik zadłużenia (art. 243 uofp)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000000000000056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8A-4E57-A6E8-764D2CC94F61}"/>
                </c:ext>
              </c:extLst>
            </c:dLbl>
            <c:dLbl>
              <c:idx val="1"/>
              <c:layout>
                <c:manualLayout>
                  <c:x val="-5.4666666666666669E-2"/>
                  <c:y val="-6.018518518518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8A-4E57-A6E8-764D2CC94F61}"/>
                </c:ext>
              </c:extLst>
            </c:dLbl>
            <c:dLbl>
              <c:idx val="2"/>
              <c:layout>
                <c:manualLayout>
                  <c:x val="-5.4666666666666669E-2"/>
                  <c:y val="-6.4814814814814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8A-4E57-A6E8-764D2CC94F61}"/>
                </c:ext>
              </c:extLst>
            </c:dLbl>
            <c:dLbl>
              <c:idx val="3"/>
              <c:layout>
                <c:manualLayout>
                  <c:x val="-5.4666666666666766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8A-4E57-A6E8-764D2CC94F61}"/>
                </c:ext>
              </c:extLst>
            </c:dLbl>
            <c:dLbl>
              <c:idx val="4"/>
              <c:layout>
                <c:manualLayout>
                  <c:x val="-4.4742644011603938E-2"/>
                  <c:y val="-6.072117438808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8A-4E57-A6E8-764D2CC94F61}"/>
                </c:ext>
              </c:extLst>
            </c:dLbl>
            <c:dLbl>
              <c:idx val="5"/>
              <c:layout>
                <c:manualLayout>
                  <c:x val="-3.6262467191601047E-2"/>
                  <c:y val="-2.8053317463224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8A-4E57-A6E8-764D2CC94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'indywidualny wsk zadłużenia'!$C$3:$H$3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'indywidualny wsk zadłużenia'!$C$4:$H$4</c:f>
              <c:numCache>
                <c:formatCode>0.0%</c:formatCode>
                <c:ptCount val="6"/>
                <c:pt idx="0">
                  <c:v>8.8499999999999995E-2</c:v>
                </c:pt>
                <c:pt idx="1">
                  <c:v>0.13919999999999999</c:v>
                </c:pt>
                <c:pt idx="2">
                  <c:v>0.14549999999999999</c:v>
                </c:pt>
                <c:pt idx="3">
                  <c:v>0.1447</c:v>
                </c:pt>
                <c:pt idx="4">
                  <c:v>0.13669999999999999</c:v>
                </c:pt>
                <c:pt idx="5">
                  <c:v>0.12590000000000001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98A-4E57-A6E8-764D2CC94F61}"/>
            </c:ext>
          </c:extLst>
        </c:ser>
        <c:ser>
          <c:idx val="1"/>
          <c:order val="1"/>
          <c:tx>
            <c:strRef>
              <c:f>'indywidualny wsk zadłużenia'!$B$5</c:f>
              <c:strCache>
                <c:ptCount val="1"/>
                <c:pt idx="0">
                  <c:v>Dopuszczalny limit spłaty zobowiązan określony w art.. 243 ustawy, po uwzględnieniu ustawowych wyłączeń (planistyczny)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731040198922518E-2"/>
                  <c:y val="-4.0051730452298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8A-4E57-A6E8-764D2CC94F61}"/>
                </c:ext>
              </c:extLst>
            </c:dLbl>
            <c:dLbl>
              <c:idx val="1"/>
              <c:layout>
                <c:manualLayout>
                  <c:x val="-5.5444444444444442E-2"/>
                  <c:y val="-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8A-4E57-A6E8-764D2CC94F61}"/>
                </c:ext>
              </c:extLst>
            </c:dLbl>
            <c:dLbl>
              <c:idx val="2"/>
              <c:layout>
                <c:manualLayout>
                  <c:x val="-6.0999999999999999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8A-4E57-A6E8-764D2CC94F61}"/>
                </c:ext>
              </c:extLst>
            </c:dLbl>
            <c:dLbl>
              <c:idx val="3"/>
              <c:layout>
                <c:manualLayout>
                  <c:x val="-5.0396106736657918E-2"/>
                  <c:y val="-5.0925925925925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98A-4E57-A6E8-764D2CC94F61}"/>
                </c:ext>
              </c:extLst>
            </c:dLbl>
            <c:dLbl>
              <c:idx val="4"/>
              <c:layout>
                <c:manualLayout>
                  <c:x val="-5.3514615907545887E-2"/>
                  <c:y val="-4.7186919362956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8A-4E57-A6E8-764D2CC94F61}"/>
                </c:ext>
              </c:extLst>
            </c:dLbl>
            <c:dLbl>
              <c:idx val="5"/>
              <c:layout>
                <c:manualLayout>
                  <c:x val="-6.0823847370916007E-2"/>
                  <c:y val="-3.2667867251277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98A-4E57-A6E8-764D2CC94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'indywidualny wsk zadłużenia'!$C$3:$H$3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'indywidualny wsk zadłużenia'!$C$5:$H$5</c:f>
              <c:numCache>
                <c:formatCode>0.0%</c:formatCode>
                <c:ptCount val="6"/>
                <c:pt idx="0">
                  <c:v>0.27350000000000002</c:v>
                </c:pt>
                <c:pt idx="1">
                  <c:v>0.25609999999999999</c:v>
                </c:pt>
                <c:pt idx="2">
                  <c:v>0.25190000000000001</c:v>
                </c:pt>
                <c:pt idx="3">
                  <c:v>0.2482</c:v>
                </c:pt>
                <c:pt idx="4">
                  <c:v>0.25190000000000001</c:v>
                </c:pt>
                <c:pt idx="5">
                  <c:v>0.25940000000000002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98A-4E57-A6E8-764D2CC94F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9393824"/>
        <c:axId val="2069375936"/>
      </c:lineChart>
      <c:catAx>
        <c:axId val="206939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9375936"/>
        <c:crosses val="autoZero"/>
        <c:auto val="1"/>
        <c:lblAlgn val="ctr"/>
        <c:lblOffset val="100"/>
        <c:noMultiLvlLbl val="0"/>
      </c:catAx>
      <c:valAx>
        <c:axId val="206937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939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05485295997651E-2"/>
          <c:y val="0.82168660511693692"/>
          <c:w val="0.8604012291608466"/>
          <c:h val="0.16016457974346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80427223050177E-2"/>
          <c:y val="2.7002646747972054E-2"/>
          <c:w val="0.96621956747202509"/>
          <c:h val="0.6697967893292076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6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BB-4E9A-890C-5760E566CCB9}"/>
              </c:ext>
            </c:extLst>
          </c:dPt>
          <c:dPt>
            <c:idx val="1"/>
            <c:bubble3D val="0"/>
            <c:explosion val="5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BB-4E9A-890C-5760E566CCB9}"/>
              </c:ext>
            </c:extLst>
          </c:dPt>
          <c:dPt>
            <c:idx val="2"/>
            <c:bubble3D val="0"/>
            <c:explosion val="47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BB-4E9A-890C-5760E566CCB9}"/>
              </c:ext>
            </c:extLst>
          </c:dPt>
          <c:dPt>
            <c:idx val="3"/>
            <c:bubble3D val="0"/>
            <c:explosion val="5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EBB-4E9A-890C-5760E566CCB9}"/>
              </c:ext>
            </c:extLst>
          </c:dPt>
          <c:dPt>
            <c:idx val="4"/>
            <c:bubble3D val="0"/>
            <c:explosion val="53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EBB-4E9A-890C-5760E566CCB9}"/>
              </c:ext>
            </c:extLst>
          </c:dPt>
          <c:dPt>
            <c:idx val="5"/>
            <c:bubble3D val="0"/>
            <c:explosion val="51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EBB-4E9A-890C-5760E566CCB9}"/>
              </c:ext>
            </c:extLst>
          </c:dPt>
          <c:dPt>
            <c:idx val="6"/>
            <c:bubble3D val="0"/>
            <c:explosion val="51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EBB-4E9A-890C-5760E566CCB9}"/>
              </c:ext>
            </c:extLst>
          </c:dPt>
          <c:dLbls>
            <c:dLbl>
              <c:idx val="0"/>
              <c:layout>
                <c:manualLayout>
                  <c:x val="-2.8725314183123966E-2"/>
                  <c:y val="-6.019563581640344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BB-4E9A-890C-5760E566CCB9}"/>
                </c:ext>
              </c:extLst>
            </c:dLbl>
            <c:dLbl>
              <c:idx val="1"/>
              <c:layout>
                <c:manualLayout>
                  <c:x val="-1.9150209455415918E-2"/>
                  <c:y val="-9.029345372460509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BB-4E9A-890C-5760E566CCB9}"/>
                </c:ext>
              </c:extLst>
            </c:dLbl>
            <c:dLbl>
              <c:idx val="2"/>
              <c:layout>
                <c:manualLayout>
                  <c:x val="-7.1813285457809697E-3"/>
                  <c:y val="-1.805869074492101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BB-4E9A-890C-5760E566CCB9}"/>
                </c:ext>
              </c:extLst>
            </c:dLbl>
            <c:dLbl>
              <c:idx val="3"/>
              <c:layout>
                <c:manualLayout>
                  <c:x val="1.6881211213050706E-2"/>
                  <c:y val="-2.106847253574117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BB-4E9A-890C-5760E566CCB9}"/>
                </c:ext>
              </c:extLst>
            </c:dLbl>
            <c:dLbl>
              <c:idx val="4"/>
              <c:layout>
                <c:manualLayout>
                  <c:x val="1.1938723099468765E-2"/>
                  <c:y val="-7.127732058323408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BB-4E9A-890C-5760E566CCB9}"/>
                </c:ext>
              </c:extLst>
            </c:dLbl>
            <c:dLbl>
              <c:idx val="5"/>
              <c:layout>
                <c:manualLayout>
                  <c:x val="-7.1856637309923336E-3"/>
                  <c:y val="7.326093267686911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BB-4E9A-890C-5760E566CCB9}"/>
                </c:ext>
              </c:extLst>
            </c:dLbl>
            <c:dLbl>
              <c:idx val="6"/>
              <c:layout>
                <c:manualLayout>
                  <c:x val="3.5020711829799184E-2"/>
                  <c:y val="-0.146758505654083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BB-4E9A-890C-5760E566CC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'wykresy prez'!$B$7:$B$13</c:f>
              <c:strCache>
                <c:ptCount val="7"/>
                <c:pt idx="0">
                  <c:v>Dotacje celowe</c:v>
                </c:pt>
                <c:pt idx="1">
                  <c:v>Dotacje celowe na programy operacyjne</c:v>
                </c:pt>
                <c:pt idx="2">
                  <c:v>Płatności z UE</c:v>
                </c:pt>
                <c:pt idx="3">
                  <c:v>Pozostałe</c:v>
                </c:pt>
                <c:pt idx="4">
                  <c:v>Pozostałe dochody celowe</c:v>
                </c:pt>
                <c:pt idx="5">
                  <c:v>Pozostałe dotacje celowe</c:v>
                </c:pt>
                <c:pt idx="6">
                  <c:v>Udziały w podatkach stanowiących dochód budżetu państwa
</c:v>
                </c:pt>
              </c:strCache>
            </c:strRef>
          </c:cat>
          <c:val>
            <c:numRef>
              <c:f>'wykresy prez'!$C$7:$C$13</c:f>
              <c:numCache>
                <c:formatCode>0.00%</c:formatCode>
                <c:ptCount val="7"/>
                <c:pt idx="0">
                  <c:v>4.8006877879527295E-2</c:v>
                </c:pt>
                <c:pt idx="1">
                  <c:v>3.4025954222665571E-2</c:v>
                </c:pt>
                <c:pt idx="2">
                  <c:v>4.9481497530211582E-2</c:v>
                </c:pt>
                <c:pt idx="3">
                  <c:v>2.1813123003525371E-2</c:v>
                </c:pt>
                <c:pt idx="4">
                  <c:v>1.6372821570891E-2</c:v>
                </c:pt>
                <c:pt idx="5">
                  <c:v>1.5928690935054753E-3</c:v>
                </c:pt>
                <c:pt idx="6">
                  <c:v>0.8287068566996737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EBB-4E9A-890C-5760E566C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7777781351677907E-2"/>
          <c:y val="0.69450231805136509"/>
          <c:w val="0.63688341270179261"/>
          <c:h val="0.305497713619918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33333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541925680342599E-2"/>
          <c:y val="9.3202405096191293E-2"/>
          <c:w val="0.96145809443722452"/>
          <c:h val="0.71658242903893732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explosion val="38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BB-4E6C-871D-A2AB049F82B4}"/>
              </c:ext>
            </c:extLst>
          </c:dPt>
          <c:dPt>
            <c:idx val="1"/>
            <c:bubble3D val="0"/>
            <c:explosion val="28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BB-4E6C-871D-A2AB049F82B4}"/>
              </c:ext>
            </c:extLst>
          </c:dPt>
          <c:dPt>
            <c:idx val="2"/>
            <c:bubble3D val="0"/>
            <c:explosion val="7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4BB-4E6C-871D-A2AB049F82B4}"/>
              </c:ext>
            </c:extLst>
          </c:dPt>
          <c:dLbls>
            <c:dLbl>
              <c:idx val="0"/>
              <c:layout>
                <c:manualLayout>
                  <c:x val="0.11371404890178201"/>
                  <c:y val="0.1933996090704165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BB-4E6C-871D-A2AB049F82B4}"/>
                </c:ext>
              </c:extLst>
            </c:dLbl>
            <c:dLbl>
              <c:idx val="1"/>
              <c:layout>
                <c:manualLayout>
                  <c:x val="2.8622540250447314E-2"/>
                  <c:y val="4.37710437710437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BB-4E6C-871D-A2AB049F82B4}"/>
                </c:ext>
              </c:extLst>
            </c:dLbl>
            <c:dLbl>
              <c:idx val="2"/>
              <c:layout>
                <c:manualLayout>
                  <c:x val="-4.6316491297264097E-2"/>
                  <c:y val="5.75756388660372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BB-4E6C-871D-A2AB049F82B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'wykresy prez'!$B$16:$B$18</c:f>
              <c:strCache>
                <c:ptCount val="3"/>
                <c:pt idx="0">
                  <c:v>DOTACJE: z budżetu państwa, od JST, z UE</c:v>
                </c:pt>
                <c:pt idx="1">
                  <c:v>Udziały w podatkach PIT i CIT</c:v>
                </c:pt>
                <c:pt idx="2">
                  <c:v>DOCHODY WŁASNE</c:v>
                </c:pt>
              </c:strCache>
            </c:strRef>
          </c:cat>
          <c:val>
            <c:numRef>
              <c:f>'wykresy prez'!$C$16:$C$18</c:f>
              <c:numCache>
                <c:formatCode>#,##0</c:formatCode>
                <c:ptCount val="3"/>
                <c:pt idx="0">
                  <c:v>816285853</c:v>
                </c:pt>
                <c:pt idx="1">
                  <c:v>5082081885</c:v>
                </c:pt>
                <c:pt idx="2">
                  <c:v>234177014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BB-4E6C-871D-A2AB049F82B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84BB-4E6C-871D-A2AB049F82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84BB-4E6C-871D-A2AB049F82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84BB-4E6C-871D-A2AB049F82B4}"/>
              </c:ext>
            </c:extLst>
          </c:dPt>
          <c:cat>
            <c:strRef>
              <c:f>'wykresy prez'!$B$16:$B$18</c:f>
              <c:strCache>
                <c:ptCount val="3"/>
                <c:pt idx="0">
                  <c:v>DOTACJE: z budżetu państwa, od JST, z UE</c:v>
                </c:pt>
                <c:pt idx="1">
                  <c:v>Udziały w podatkach PIT i CIT</c:v>
                </c:pt>
                <c:pt idx="2">
                  <c:v>DOCHODY WŁASNE</c:v>
                </c:pt>
              </c:strCache>
            </c:strRef>
          </c:cat>
          <c:val>
            <c:numRef>
              <c:f>'wykresy prez'!$D$16:$D$18</c:f>
              <c:numCache>
                <c:formatCode>0.00%</c:formatCode>
                <c:ptCount val="3"/>
                <c:pt idx="0">
                  <c:v>0.13310719872590993</c:v>
                </c:pt>
                <c:pt idx="1">
                  <c:v>0.8287068566996737</c:v>
                </c:pt>
                <c:pt idx="2">
                  <c:v>3.8185944574416375E-2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4BB-4E6C-871D-A2AB049F8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  <a:ln w="25400">
          <a:noFill/>
        </a:ln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039512918028103"/>
          <c:y val="5.8857898044434587E-2"/>
          <c:w val="0.7679425786062456"/>
          <c:h val="0.785691816096296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Arkusz2!$B$15</c:f>
              <c:strCache>
                <c:ptCount val="1"/>
                <c:pt idx="0">
                  <c:v>Wydatki bieżące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Arkusz2!$A$16:$A$17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Arkusz2!$B$16:$B$17</c:f>
              <c:numCache>
                <c:formatCode>#,##0</c:formatCode>
                <c:ptCount val="2"/>
                <c:pt idx="0">
                  <c:v>4629741894.8400002</c:v>
                </c:pt>
                <c:pt idx="1">
                  <c:v>5059481720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6-4A5D-B4E1-C68393FEB90A}"/>
            </c:ext>
          </c:extLst>
        </c:ser>
        <c:ser>
          <c:idx val="2"/>
          <c:order val="1"/>
          <c:tx>
            <c:strRef>
              <c:f>Arkusz2!$D$15</c:f>
              <c:strCache>
                <c:ptCount val="1"/>
                <c:pt idx="0">
                  <c:v>Wydatki majątkowe - inwestycyjne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Arkusz2!$A$16:$A$17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Arkusz2!$D$16:$D$17</c:f>
              <c:numCache>
                <c:formatCode>#,##0</c:formatCode>
                <c:ptCount val="2"/>
                <c:pt idx="0">
                  <c:v>2562837846</c:v>
                </c:pt>
                <c:pt idx="1">
                  <c:v>3021612982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6-4A5D-B4E1-C68393FEB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57021135"/>
        <c:axId val="1"/>
        <c:axId val="2"/>
      </c:bar3DChart>
      <c:catAx>
        <c:axId val="65702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l-PL"/>
          </a:p>
        </c:txPr>
        <c:crossAx val="657021135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5715357008945313E-2"/>
          <c:y val="0.91007063931823329"/>
          <c:w val="0.93030174799578624"/>
          <c:h val="7.113201127636825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333333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  <a:ln w="25400">
          <a:noFill/>
        </a:ln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42847769028869"/>
          <c:y val="0.17997739865850101"/>
          <c:w val="0.78457152230971128"/>
          <c:h val="0.684914698162729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Arkusz2!$B$19</c:f>
              <c:strCache>
                <c:ptCount val="1"/>
                <c:pt idx="0">
                  <c:v>Wydatki finansowane środkami własnymi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Arkusz2!$A$20:$A$21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Arkusz2!$B$20:$B$21</c:f>
              <c:numCache>
                <c:formatCode>#,##0</c:formatCode>
                <c:ptCount val="2"/>
                <c:pt idx="0">
                  <c:v>6448580258</c:v>
                </c:pt>
                <c:pt idx="1">
                  <c:v>7264808849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6-4F51-BA7B-5A1410C13A63}"/>
            </c:ext>
          </c:extLst>
        </c:ser>
        <c:ser>
          <c:idx val="2"/>
          <c:order val="1"/>
          <c:tx>
            <c:strRef>
              <c:f>Arkusz2!$D$19</c:f>
              <c:strCache>
                <c:ptCount val="1"/>
                <c:pt idx="0">
                  <c:v>Wydatki finansowane dotacjami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Arkusz2!$A$20:$A$21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Arkusz2!$D$20:$D$21</c:f>
              <c:numCache>
                <c:formatCode>#,##0</c:formatCode>
                <c:ptCount val="2"/>
                <c:pt idx="0">
                  <c:v>743999482.84000003</c:v>
                </c:pt>
                <c:pt idx="1">
                  <c:v>816285853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6-4F51-BA7B-5A1410C13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57017295"/>
        <c:axId val="1"/>
        <c:axId val="0"/>
      </c:bar3DChart>
      <c:catAx>
        <c:axId val="65701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l-PL"/>
          </a:p>
        </c:txPr>
        <c:crossAx val="657017295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0183709118271482"/>
          <c:w val="0.71111678347898832"/>
          <c:h val="9.816293312173185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33333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03A30-EA61-4E4F-9E04-4E0AA5CDF6C6}" type="doc">
      <dgm:prSet loTypeId="urn:microsoft.com/office/officeart/2005/8/layout/hierarchy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8E8C9B8-EBD4-4961-B0BE-D7188A4AB30E}">
      <dgm:prSet phldrT="[Tekst]" custT="1"/>
      <dgm:spPr>
        <a:xfrm>
          <a:off x="1782255" y="5539"/>
          <a:ext cx="3109728" cy="164377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3600" dirty="0">
              <a:latin typeface="Calibri"/>
              <a:ea typeface="+mn-ea"/>
              <a:cs typeface="+mn-cs"/>
            </a:rPr>
            <a:t>Dochody  </a:t>
          </a:r>
        </a:p>
        <a:p>
          <a:pPr>
            <a:buNone/>
          </a:pPr>
          <a:r>
            <a:rPr lang="pl-PL" sz="3600" dirty="0">
              <a:latin typeface="Calibri"/>
              <a:ea typeface="+mn-ea"/>
              <a:cs typeface="+mn-cs"/>
            </a:rPr>
            <a:t>6 133 mln zł</a:t>
          </a:r>
        </a:p>
      </dgm:t>
    </dgm:pt>
    <dgm:pt modelId="{DED9E034-2008-43FD-8B5C-610092FA26B8}" type="parTrans" cxnId="{F91C2463-994F-4BB1-9FEC-2147B8872E86}">
      <dgm:prSet/>
      <dgm:spPr/>
      <dgm:t>
        <a:bodyPr/>
        <a:lstStyle/>
        <a:p>
          <a:endParaRPr lang="pl-PL"/>
        </a:p>
      </dgm:t>
    </dgm:pt>
    <dgm:pt modelId="{C19832A0-2841-4FC0-BE73-7EB4E3C05A1C}" type="sibTrans" cxnId="{F91C2463-994F-4BB1-9FEC-2147B8872E86}">
      <dgm:prSet/>
      <dgm:spPr/>
      <dgm:t>
        <a:bodyPr/>
        <a:lstStyle/>
        <a:p>
          <a:endParaRPr lang="pl-PL"/>
        </a:p>
      </dgm:t>
    </dgm:pt>
    <dgm:pt modelId="{93AFA937-20FA-4DB8-948D-BE473623863A}">
      <dgm:prSet phldrT="[Tekst]" custT="1"/>
      <dgm:spPr>
        <a:xfrm>
          <a:off x="2404201" y="1996459"/>
          <a:ext cx="2221730" cy="138858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2400" b="1" dirty="0">
              <a:latin typeface="Calibri"/>
              <a:ea typeface="+mn-ea"/>
              <a:cs typeface="+mn-cs"/>
            </a:rPr>
            <a:t>Przychody</a:t>
          </a:r>
        </a:p>
        <a:p>
          <a:pPr>
            <a:buNone/>
          </a:pPr>
          <a:r>
            <a:rPr lang="pl-PL" sz="2400" b="1" dirty="0">
              <a:latin typeface="Calibri"/>
              <a:ea typeface="+mn-ea"/>
              <a:cs typeface="+mn-cs"/>
            </a:rPr>
            <a:t>2 239 mln zł</a:t>
          </a:r>
        </a:p>
      </dgm:t>
    </dgm:pt>
    <dgm:pt modelId="{2F62B638-DD55-418F-9AD1-9E24303FE811}" type="parTrans" cxnId="{BB92803F-49AE-4702-BF5D-3871FBF69205}">
      <dgm:prSet/>
      <dgm:spPr>
        <a:xfrm>
          <a:off x="2093228" y="1649314"/>
          <a:ext cx="310972" cy="1041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436"/>
              </a:lnTo>
              <a:lnTo>
                <a:pt x="310972" y="1041436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74D04B85-090E-43F5-BE87-982BB00EB4DA}" type="sibTrans" cxnId="{BB92803F-49AE-4702-BF5D-3871FBF69205}">
      <dgm:prSet/>
      <dgm:spPr/>
      <dgm:t>
        <a:bodyPr/>
        <a:lstStyle/>
        <a:p>
          <a:endParaRPr lang="pl-PL"/>
        </a:p>
      </dgm:t>
    </dgm:pt>
    <dgm:pt modelId="{84397621-45AC-47BC-9826-25EBA6071A45}">
      <dgm:prSet phldrT="[Tekst]" custT="1"/>
      <dgm:spPr>
        <a:xfrm>
          <a:off x="5554837" y="0"/>
          <a:ext cx="3125252" cy="181812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3600" dirty="0">
              <a:latin typeface="Calibri"/>
              <a:ea typeface="+mn-ea"/>
              <a:cs typeface="+mn-cs"/>
            </a:rPr>
            <a:t>Wydatki </a:t>
          </a:r>
        </a:p>
        <a:p>
          <a:pPr>
            <a:buNone/>
          </a:pPr>
          <a:r>
            <a:rPr lang="pl-PL" sz="3600" dirty="0">
              <a:latin typeface="Calibri"/>
              <a:ea typeface="+mn-ea"/>
              <a:cs typeface="+mn-cs"/>
            </a:rPr>
            <a:t>8 081 mln zł</a:t>
          </a:r>
        </a:p>
      </dgm:t>
    </dgm:pt>
    <dgm:pt modelId="{F2B81828-9ECB-444E-8B7A-EA48444B23B2}" type="parTrans" cxnId="{912D90E3-CA58-43EE-96FB-209AB63A8ADD}">
      <dgm:prSet/>
      <dgm:spPr/>
      <dgm:t>
        <a:bodyPr/>
        <a:lstStyle/>
        <a:p>
          <a:endParaRPr lang="pl-PL"/>
        </a:p>
      </dgm:t>
    </dgm:pt>
    <dgm:pt modelId="{E7148796-0792-41E5-8C96-443549EE87F9}" type="sibTrans" cxnId="{912D90E3-CA58-43EE-96FB-209AB63A8ADD}">
      <dgm:prSet/>
      <dgm:spPr/>
      <dgm:t>
        <a:bodyPr/>
        <a:lstStyle/>
        <a:p>
          <a:endParaRPr lang="pl-PL"/>
        </a:p>
      </dgm:t>
    </dgm:pt>
    <dgm:pt modelId="{609F020D-DF06-4201-902A-F23424CA8EB2}">
      <dgm:prSet phldrT="[Tekst]" custT="1"/>
      <dgm:spPr>
        <a:xfrm>
          <a:off x="6170312" y="2226589"/>
          <a:ext cx="2221730" cy="138858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2400" b="1" dirty="0">
              <a:latin typeface="Calibri"/>
              <a:ea typeface="+mn-ea"/>
              <a:cs typeface="+mn-cs"/>
            </a:rPr>
            <a:t>Rozchody</a:t>
          </a:r>
        </a:p>
        <a:p>
          <a:pPr>
            <a:buNone/>
          </a:pPr>
          <a:r>
            <a:rPr lang="pl-PL" sz="2400" b="1" dirty="0">
              <a:latin typeface="Calibri"/>
              <a:ea typeface="+mn-ea"/>
              <a:cs typeface="+mn-cs"/>
            </a:rPr>
            <a:t>290 mln zł</a:t>
          </a:r>
        </a:p>
      </dgm:t>
    </dgm:pt>
    <dgm:pt modelId="{094896C2-B499-40FF-84EE-C1B662D43382}" type="parTrans" cxnId="{0EA0FDC9-B5A8-465F-B4A2-85B51302F0EC}">
      <dgm:prSet/>
      <dgm:spPr>
        <a:xfrm>
          <a:off x="5867362" y="1818125"/>
          <a:ext cx="302949" cy="1102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754"/>
              </a:lnTo>
              <a:lnTo>
                <a:pt x="302949" y="1102754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D10052A6-3918-4CC4-ACC9-3683EC2E91AB}" type="sibTrans" cxnId="{0EA0FDC9-B5A8-465F-B4A2-85B51302F0EC}">
      <dgm:prSet/>
      <dgm:spPr/>
      <dgm:t>
        <a:bodyPr/>
        <a:lstStyle/>
        <a:p>
          <a:endParaRPr lang="pl-PL"/>
        </a:p>
      </dgm:t>
    </dgm:pt>
    <dgm:pt modelId="{A2E30E1C-EAFE-4C24-BD07-336D3E8C6F0B}" type="pres">
      <dgm:prSet presAssocID="{70403A30-EA61-4E4F-9E04-4E0AA5CDF6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58154F-9EA8-479D-983A-37C7A0F82D04}" type="pres">
      <dgm:prSet presAssocID="{98E8C9B8-EBD4-4961-B0BE-D7188A4AB30E}" presName="root" presStyleCnt="0"/>
      <dgm:spPr/>
    </dgm:pt>
    <dgm:pt modelId="{C68B9B80-6C64-4AAA-AFB4-6AD9B2F08D8E}" type="pres">
      <dgm:prSet presAssocID="{98E8C9B8-EBD4-4961-B0BE-D7188A4AB30E}" presName="rootComposite" presStyleCnt="0"/>
      <dgm:spPr/>
    </dgm:pt>
    <dgm:pt modelId="{8524E253-B6A3-44AD-94A2-DBC39457D6A4}" type="pres">
      <dgm:prSet presAssocID="{98E8C9B8-EBD4-4961-B0BE-D7188A4AB30E}" presName="rootText" presStyleLbl="node1" presStyleIdx="0" presStyleCnt="2" custScaleX="111975" custScaleY="95872" custLinFactY="-30933" custLinFactNeighborX="5803" custLinFactNeighborY="-100000"/>
      <dgm:spPr/>
    </dgm:pt>
    <dgm:pt modelId="{C981E2C4-8EF0-480C-AB2D-AB0BF20304C9}" type="pres">
      <dgm:prSet presAssocID="{98E8C9B8-EBD4-4961-B0BE-D7188A4AB30E}" presName="rootConnector" presStyleLbl="node1" presStyleIdx="0" presStyleCnt="2"/>
      <dgm:spPr/>
    </dgm:pt>
    <dgm:pt modelId="{10465310-DE27-4DC5-AF0B-D15D48F15338}" type="pres">
      <dgm:prSet presAssocID="{98E8C9B8-EBD4-4961-B0BE-D7188A4AB30E}" presName="childShape" presStyleCnt="0"/>
      <dgm:spPr/>
    </dgm:pt>
    <dgm:pt modelId="{A9C72197-5038-45BE-B23B-87E3D2688E4D}" type="pres">
      <dgm:prSet presAssocID="{2F62B638-DD55-418F-9AD1-9E24303FE811}" presName="Name13" presStyleLbl="parChTrans1D2" presStyleIdx="0" presStyleCnt="2"/>
      <dgm:spPr/>
    </dgm:pt>
    <dgm:pt modelId="{E8211F44-6782-434E-BDFA-16E76D5618E8}" type="pres">
      <dgm:prSet presAssocID="{93AFA937-20FA-4DB8-948D-BE473623863A}" presName="childText" presStyleLbl="bgAcc1" presStyleIdx="0" presStyleCnt="2" custLinFactY="-47718" custLinFactNeighborX="4659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F11912A-C25F-4F5C-B083-5736F825F9D8}" type="pres">
      <dgm:prSet presAssocID="{84397621-45AC-47BC-9826-25EBA6071A45}" presName="root" presStyleCnt="0"/>
      <dgm:spPr/>
    </dgm:pt>
    <dgm:pt modelId="{C35AF66B-84A1-4912-AEAC-D4F6F276F5EA}" type="pres">
      <dgm:prSet presAssocID="{84397621-45AC-47BC-9826-25EBA6071A45}" presName="rootComposite" presStyleCnt="0"/>
      <dgm:spPr/>
    </dgm:pt>
    <dgm:pt modelId="{BA739257-50E0-42C4-8D40-167E53C66ABB}" type="pres">
      <dgm:prSet presAssocID="{84397621-45AC-47BC-9826-25EBA6071A45}" presName="rootText" presStyleLbl="node1" presStyleIdx="1" presStyleCnt="2" custScaleX="112534" custScaleY="88079" custLinFactY="-28476" custLinFactNeighborX="-4123" custLinFactNeighborY="-100000"/>
      <dgm:spPr/>
    </dgm:pt>
    <dgm:pt modelId="{9CEB4BA0-7791-4CBA-9982-FF40981B9B11}" type="pres">
      <dgm:prSet presAssocID="{84397621-45AC-47BC-9826-25EBA6071A45}" presName="rootConnector" presStyleLbl="node1" presStyleIdx="1" presStyleCnt="2"/>
      <dgm:spPr/>
    </dgm:pt>
    <dgm:pt modelId="{95B85363-5081-4E48-8025-93B81313F338}" type="pres">
      <dgm:prSet presAssocID="{84397621-45AC-47BC-9826-25EBA6071A45}" presName="childShape" presStyleCnt="0"/>
      <dgm:spPr/>
    </dgm:pt>
    <dgm:pt modelId="{2D837E59-642A-422E-BE15-00E0287D6F2B}" type="pres">
      <dgm:prSet presAssocID="{094896C2-B499-40FF-84EE-C1B662D43382}" presName="Name13" presStyleLbl="parChTrans1D2" presStyleIdx="1" presStyleCnt="2"/>
      <dgm:spPr/>
    </dgm:pt>
    <dgm:pt modelId="{08A17F81-0003-489D-B725-4439FEF819A4}" type="pres">
      <dgm:prSet presAssocID="{609F020D-DF06-4201-902A-F23424CA8EB2}" presName="childText" presStyleLbl="bgAcc1" presStyleIdx="1" presStyleCnt="2" custLinFactY="-39925" custLinFactNeighborX="-4782" custLinFactNeighborY="-100000">
        <dgm:presLayoutVars>
          <dgm:bulletEnabled val="1"/>
        </dgm:presLayoutVars>
      </dgm:prSet>
      <dgm:spPr/>
    </dgm:pt>
  </dgm:ptLst>
  <dgm:cxnLst>
    <dgm:cxn modelId="{BB92803F-49AE-4702-BF5D-3871FBF69205}" srcId="{98E8C9B8-EBD4-4961-B0BE-D7188A4AB30E}" destId="{93AFA937-20FA-4DB8-948D-BE473623863A}" srcOrd="0" destOrd="0" parTransId="{2F62B638-DD55-418F-9AD1-9E24303FE811}" sibTransId="{74D04B85-090E-43F5-BE87-982BB00EB4DA}"/>
    <dgm:cxn modelId="{F91C2463-994F-4BB1-9FEC-2147B8872E86}" srcId="{70403A30-EA61-4E4F-9E04-4E0AA5CDF6C6}" destId="{98E8C9B8-EBD4-4961-B0BE-D7188A4AB30E}" srcOrd="0" destOrd="0" parTransId="{DED9E034-2008-43FD-8B5C-610092FA26B8}" sibTransId="{C19832A0-2841-4FC0-BE73-7EB4E3C05A1C}"/>
    <dgm:cxn modelId="{A842E958-D7F4-495D-A8AF-6131AE9A4E2D}" type="presOf" srcId="{70403A30-EA61-4E4F-9E04-4E0AA5CDF6C6}" destId="{A2E30E1C-EAFE-4C24-BD07-336D3E8C6F0B}" srcOrd="0" destOrd="0" presId="urn:microsoft.com/office/officeart/2005/8/layout/hierarchy3"/>
    <dgm:cxn modelId="{7DDD8081-F91B-40A9-BA87-BC1DC042475D}" type="presOf" srcId="{98E8C9B8-EBD4-4961-B0BE-D7188A4AB30E}" destId="{8524E253-B6A3-44AD-94A2-DBC39457D6A4}" srcOrd="0" destOrd="0" presId="urn:microsoft.com/office/officeart/2005/8/layout/hierarchy3"/>
    <dgm:cxn modelId="{09809587-ECA1-44EC-A72C-65D16B7CD967}" type="presOf" srcId="{609F020D-DF06-4201-902A-F23424CA8EB2}" destId="{08A17F81-0003-489D-B725-4439FEF819A4}" srcOrd="0" destOrd="0" presId="urn:microsoft.com/office/officeart/2005/8/layout/hierarchy3"/>
    <dgm:cxn modelId="{50C2FCA0-2603-4A1E-9DB7-7C3DBC1AA432}" type="presOf" srcId="{98E8C9B8-EBD4-4961-B0BE-D7188A4AB30E}" destId="{C981E2C4-8EF0-480C-AB2D-AB0BF20304C9}" srcOrd="1" destOrd="0" presId="urn:microsoft.com/office/officeart/2005/8/layout/hierarchy3"/>
    <dgm:cxn modelId="{359E6FAF-D576-49C6-B086-31B4642913AC}" type="presOf" srcId="{84397621-45AC-47BC-9826-25EBA6071A45}" destId="{BA739257-50E0-42C4-8D40-167E53C66ABB}" srcOrd="0" destOrd="0" presId="urn:microsoft.com/office/officeart/2005/8/layout/hierarchy3"/>
    <dgm:cxn modelId="{65ABD1AF-592E-40DA-8301-5DD6168E4A91}" type="presOf" srcId="{93AFA937-20FA-4DB8-948D-BE473623863A}" destId="{E8211F44-6782-434E-BDFA-16E76D5618E8}" srcOrd="0" destOrd="0" presId="urn:microsoft.com/office/officeart/2005/8/layout/hierarchy3"/>
    <dgm:cxn modelId="{E7F8CEB9-B040-4A7A-A2FF-FB48B1A26725}" type="presOf" srcId="{094896C2-B499-40FF-84EE-C1B662D43382}" destId="{2D837E59-642A-422E-BE15-00E0287D6F2B}" srcOrd="0" destOrd="0" presId="urn:microsoft.com/office/officeart/2005/8/layout/hierarchy3"/>
    <dgm:cxn modelId="{9C16E6BD-FBE0-4314-8B2E-EE2DA3D571D3}" type="presOf" srcId="{2F62B638-DD55-418F-9AD1-9E24303FE811}" destId="{A9C72197-5038-45BE-B23B-87E3D2688E4D}" srcOrd="0" destOrd="0" presId="urn:microsoft.com/office/officeart/2005/8/layout/hierarchy3"/>
    <dgm:cxn modelId="{0DE4CBC7-D4BA-4E49-8965-5DDF52106629}" type="presOf" srcId="{84397621-45AC-47BC-9826-25EBA6071A45}" destId="{9CEB4BA0-7791-4CBA-9982-FF40981B9B11}" srcOrd="1" destOrd="0" presId="urn:microsoft.com/office/officeart/2005/8/layout/hierarchy3"/>
    <dgm:cxn modelId="{0EA0FDC9-B5A8-465F-B4A2-85B51302F0EC}" srcId="{84397621-45AC-47BC-9826-25EBA6071A45}" destId="{609F020D-DF06-4201-902A-F23424CA8EB2}" srcOrd="0" destOrd="0" parTransId="{094896C2-B499-40FF-84EE-C1B662D43382}" sibTransId="{D10052A6-3918-4CC4-ACC9-3683EC2E91AB}"/>
    <dgm:cxn modelId="{912D90E3-CA58-43EE-96FB-209AB63A8ADD}" srcId="{70403A30-EA61-4E4F-9E04-4E0AA5CDF6C6}" destId="{84397621-45AC-47BC-9826-25EBA6071A45}" srcOrd="1" destOrd="0" parTransId="{F2B81828-9ECB-444E-8B7A-EA48444B23B2}" sibTransId="{E7148796-0792-41E5-8C96-443549EE87F9}"/>
    <dgm:cxn modelId="{AE58FF92-35C4-481C-9FA8-5CC46B3E6B30}" type="presParOf" srcId="{A2E30E1C-EAFE-4C24-BD07-336D3E8C6F0B}" destId="{D158154F-9EA8-479D-983A-37C7A0F82D04}" srcOrd="0" destOrd="0" presId="urn:microsoft.com/office/officeart/2005/8/layout/hierarchy3"/>
    <dgm:cxn modelId="{FF5E78F9-6E2F-412D-A5E1-B6595DE69610}" type="presParOf" srcId="{D158154F-9EA8-479D-983A-37C7A0F82D04}" destId="{C68B9B80-6C64-4AAA-AFB4-6AD9B2F08D8E}" srcOrd="0" destOrd="0" presId="urn:microsoft.com/office/officeart/2005/8/layout/hierarchy3"/>
    <dgm:cxn modelId="{EC81397F-B06A-4E21-978E-62BADEAFDFC4}" type="presParOf" srcId="{C68B9B80-6C64-4AAA-AFB4-6AD9B2F08D8E}" destId="{8524E253-B6A3-44AD-94A2-DBC39457D6A4}" srcOrd="0" destOrd="0" presId="urn:microsoft.com/office/officeart/2005/8/layout/hierarchy3"/>
    <dgm:cxn modelId="{68A0B191-D179-49FD-A115-B7728EEFBB3F}" type="presParOf" srcId="{C68B9B80-6C64-4AAA-AFB4-6AD9B2F08D8E}" destId="{C981E2C4-8EF0-480C-AB2D-AB0BF20304C9}" srcOrd="1" destOrd="0" presId="urn:microsoft.com/office/officeart/2005/8/layout/hierarchy3"/>
    <dgm:cxn modelId="{00FCC896-D136-459B-8125-CC9DEF1C2EAE}" type="presParOf" srcId="{D158154F-9EA8-479D-983A-37C7A0F82D04}" destId="{10465310-DE27-4DC5-AF0B-D15D48F15338}" srcOrd="1" destOrd="0" presId="urn:microsoft.com/office/officeart/2005/8/layout/hierarchy3"/>
    <dgm:cxn modelId="{D1C13507-AB81-433A-A8C4-3C96274409EB}" type="presParOf" srcId="{10465310-DE27-4DC5-AF0B-D15D48F15338}" destId="{A9C72197-5038-45BE-B23B-87E3D2688E4D}" srcOrd="0" destOrd="0" presId="urn:microsoft.com/office/officeart/2005/8/layout/hierarchy3"/>
    <dgm:cxn modelId="{85EC8079-628C-45CC-B927-2227394C46E2}" type="presParOf" srcId="{10465310-DE27-4DC5-AF0B-D15D48F15338}" destId="{E8211F44-6782-434E-BDFA-16E76D5618E8}" srcOrd="1" destOrd="0" presId="urn:microsoft.com/office/officeart/2005/8/layout/hierarchy3"/>
    <dgm:cxn modelId="{19FA4D20-FE9E-4F57-9853-25BFFAEA8178}" type="presParOf" srcId="{A2E30E1C-EAFE-4C24-BD07-336D3E8C6F0B}" destId="{3F11912A-C25F-4F5C-B083-5736F825F9D8}" srcOrd="1" destOrd="0" presId="urn:microsoft.com/office/officeart/2005/8/layout/hierarchy3"/>
    <dgm:cxn modelId="{F33448C5-A220-4A38-96DD-5B598F5D8A95}" type="presParOf" srcId="{3F11912A-C25F-4F5C-B083-5736F825F9D8}" destId="{C35AF66B-84A1-4912-AEAC-D4F6F276F5EA}" srcOrd="0" destOrd="0" presId="urn:microsoft.com/office/officeart/2005/8/layout/hierarchy3"/>
    <dgm:cxn modelId="{FB1E9C39-A64E-4091-9DFC-D25D501645C0}" type="presParOf" srcId="{C35AF66B-84A1-4912-AEAC-D4F6F276F5EA}" destId="{BA739257-50E0-42C4-8D40-167E53C66ABB}" srcOrd="0" destOrd="0" presId="urn:microsoft.com/office/officeart/2005/8/layout/hierarchy3"/>
    <dgm:cxn modelId="{04A13672-3BAA-4561-8195-3100F22082D5}" type="presParOf" srcId="{C35AF66B-84A1-4912-AEAC-D4F6F276F5EA}" destId="{9CEB4BA0-7791-4CBA-9982-FF40981B9B11}" srcOrd="1" destOrd="0" presId="urn:microsoft.com/office/officeart/2005/8/layout/hierarchy3"/>
    <dgm:cxn modelId="{F41DD119-55CA-4805-BEAE-4A49C7B674FA}" type="presParOf" srcId="{3F11912A-C25F-4F5C-B083-5736F825F9D8}" destId="{95B85363-5081-4E48-8025-93B81313F338}" srcOrd="1" destOrd="0" presId="urn:microsoft.com/office/officeart/2005/8/layout/hierarchy3"/>
    <dgm:cxn modelId="{F2424845-5756-4DEF-A683-8B3D19F5F274}" type="presParOf" srcId="{95B85363-5081-4E48-8025-93B81313F338}" destId="{2D837E59-642A-422E-BE15-00E0287D6F2B}" srcOrd="0" destOrd="0" presId="urn:microsoft.com/office/officeart/2005/8/layout/hierarchy3"/>
    <dgm:cxn modelId="{EF415502-AA63-4C58-83B4-DAE10A8F74B4}" type="presParOf" srcId="{95B85363-5081-4E48-8025-93B81313F338}" destId="{08A17F81-0003-489D-B725-4439FEF819A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F67A44-B08D-453A-AF65-9F0D73B4FE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00210A0-F07F-4103-A5C6-79F35EAF1F18}" type="pres">
      <dgm:prSet presAssocID="{ACF67A44-B08D-453A-AF65-9F0D73B4FE2A}" presName="diagram" presStyleCnt="0">
        <dgm:presLayoutVars>
          <dgm:dir/>
          <dgm:resizeHandles val="exact"/>
        </dgm:presLayoutVars>
      </dgm:prSet>
      <dgm:spPr/>
    </dgm:pt>
  </dgm:ptLst>
  <dgm:cxnLst>
    <dgm:cxn modelId="{95117838-51EB-4CEF-8CE7-7042A2BF8290}" type="presOf" srcId="{ACF67A44-B08D-453A-AF65-9F0D73B4FE2A}" destId="{700210A0-F07F-4103-A5C6-79F35EAF1F1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17126D-FC99-4C85-8B75-B542F1D279D6}" type="doc">
      <dgm:prSet loTypeId="urn:microsoft.com/office/officeart/2005/8/layout/hLis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567F82-BAA8-45B0-B2FD-40309DBFEDDA}">
      <dgm:prSet phldrT="[Tekst]"/>
      <dgm:spPr/>
      <dgm:t>
        <a:bodyPr/>
        <a:lstStyle/>
        <a:p>
          <a:r>
            <a:rPr lang="pl-PL" dirty="0"/>
            <a:t>Edukacja i sport</a:t>
          </a:r>
        </a:p>
      </dgm:t>
    </dgm:pt>
    <dgm:pt modelId="{AB5E9D4A-8B2C-452F-BB73-3886DC01FF58}" type="parTrans" cxnId="{C13DEB55-A511-4C1B-B02A-0B2213865722}">
      <dgm:prSet/>
      <dgm:spPr/>
      <dgm:t>
        <a:bodyPr/>
        <a:lstStyle/>
        <a:p>
          <a:endParaRPr lang="pl-PL"/>
        </a:p>
      </dgm:t>
    </dgm:pt>
    <dgm:pt modelId="{FAB9B59D-2F37-4960-BC4C-E0283BA06A09}" type="sibTrans" cxnId="{C13DEB55-A511-4C1B-B02A-0B2213865722}">
      <dgm:prSet/>
      <dgm:spPr/>
      <dgm:t>
        <a:bodyPr/>
        <a:lstStyle/>
        <a:p>
          <a:endParaRPr lang="pl-PL"/>
        </a:p>
      </dgm:t>
    </dgm:pt>
    <dgm:pt modelId="{37FAE739-7C74-4818-AF73-3EBE072B2FA9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b="1" dirty="0">
              <a:solidFill>
                <a:schemeClr val="tx1"/>
              </a:solidFill>
            </a:rPr>
            <a:t>64 mln zł </a:t>
          </a:r>
          <a:r>
            <a:rPr lang="pl-PL" dirty="0"/>
            <a:t>- Przebudowa i rozbudowa budynku wraz z zagospodarowaniem terenu na potrzeby </a:t>
          </a:r>
          <a:r>
            <a:rPr lang="pl-PL" dirty="0" err="1"/>
            <a:t>CKZiU</a:t>
          </a:r>
          <a:r>
            <a:rPr lang="pl-PL" dirty="0"/>
            <a:t> ul. Kelles-Krauza 3 w Radomiu</a:t>
          </a:r>
        </a:p>
      </dgm:t>
    </dgm:pt>
    <dgm:pt modelId="{7CE101D4-B17C-46DB-A0E9-EC26CCF54262}" type="parTrans" cxnId="{4676B7F9-33A1-40F1-B7CE-83CFAEC2FE14}">
      <dgm:prSet/>
      <dgm:spPr/>
      <dgm:t>
        <a:bodyPr/>
        <a:lstStyle/>
        <a:p>
          <a:endParaRPr lang="pl-PL"/>
        </a:p>
      </dgm:t>
    </dgm:pt>
    <dgm:pt modelId="{C75A8775-9E6A-4A62-9984-BD05CD9FEBFF}" type="sibTrans" cxnId="{4676B7F9-33A1-40F1-B7CE-83CFAEC2FE14}">
      <dgm:prSet/>
      <dgm:spPr/>
      <dgm:t>
        <a:bodyPr/>
        <a:lstStyle/>
        <a:p>
          <a:endParaRPr lang="pl-PL"/>
        </a:p>
      </dgm:t>
    </dgm:pt>
    <dgm:pt modelId="{E0B9A64D-E5C4-4899-8FED-0D194DD0F390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2700" b="1" dirty="0">
              <a:solidFill>
                <a:schemeClr val="tx1"/>
              </a:solidFill>
            </a:rPr>
            <a:t>431 mln zł </a:t>
          </a:r>
          <a:r>
            <a:rPr lang="pl-PL" sz="2700" dirty="0"/>
            <a:t>- Wydatki dotyczące eksploatacji sieci Internet dla Mazowsza</a:t>
          </a:r>
        </a:p>
      </dgm:t>
    </dgm:pt>
    <dgm:pt modelId="{C61E0789-80CA-4C67-A218-FC743B733701}" type="parTrans" cxnId="{720D699B-42F1-47BE-B153-9A7006FFD749}">
      <dgm:prSet/>
      <dgm:spPr/>
      <dgm:t>
        <a:bodyPr/>
        <a:lstStyle/>
        <a:p>
          <a:endParaRPr lang="pl-PL"/>
        </a:p>
      </dgm:t>
    </dgm:pt>
    <dgm:pt modelId="{7C6B9C3B-312A-4A7A-8132-E04DDF326302}" type="sibTrans" cxnId="{720D699B-42F1-47BE-B153-9A7006FFD749}">
      <dgm:prSet/>
      <dgm:spPr/>
      <dgm:t>
        <a:bodyPr/>
        <a:lstStyle/>
        <a:p>
          <a:endParaRPr lang="pl-PL"/>
        </a:p>
      </dgm:t>
    </dgm:pt>
    <dgm:pt modelId="{8AFB8DC3-9734-4754-8759-BBF2E0DA89EC}">
      <dgm:prSet phldrT="[Tekst]"/>
      <dgm:spPr/>
      <dgm:t>
        <a:bodyPr/>
        <a:lstStyle/>
        <a:p>
          <a:r>
            <a:rPr lang="pl-PL" dirty="0"/>
            <a:t>Ochrona środowiska</a:t>
          </a:r>
        </a:p>
      </dgm:t>
    </dgm:pt>
    <dgm:pt modelId="{43E224C7-7555-4E62-AA07-0A1B91619A78}" type="parTrans" cxnId="{84DBFFA5-0072-425D-AE85-04A741CED596}">
      <dgm:prSet/>
      <dgm:spPr/>
      <dgm:t>
        <a:bodyPr/>
        <a:lstStyle/>
        <a:p>
          <a:endParaRPr lang="pl-PL"/>
        </a:p>
      </dgm:t>
    </dgm:pt>
    <dgm:pt modelId="{1A4253F1-215C-45BD-897E-688FE38471AE}" type="sibTrans" cxnId="{84DBFFA5-0072-425D-AE85-04A741CED596}">
      <dgm:prSet/>
      <dgm:spPr/>
      <dgm:t>
        <a:bodyPr/>
        <a:lstStyle/>
        <a:p>
          <a:endParaRPr lang="pl-PL"/>
        </a:p>
      </dgm:t>
    </dgm:pt>
    <dgm:pt modelId="{B056DF9E-BB78-46E8-BEA8-26544B86990C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2300" b="1" dirty="0">
              <a:solidFill>
                <a:schemeClr val="tx1"/>
              </a:solidFill>
            </a:rPr>
            <a:t>105 mln zł </a:t>
          </a:r>
          <a:r>
            <a:rPr lang="pl-PL" sz="2300" dirty="0"/>
            <a:t>- Wykonanie zastępcze – usunięcie odpadów LOVEKO </a:t>
          </a:r>
          <a:br>
            <a:rPr lang="pl-PL" sz="2300" dirty="0"/>
          </a:br>
          <a:r>
            <a:rPr lang="pl-PL" sz="2300" dirty="0"/>
            <a:t>Sp. z o.o.</a:t>
          </a:r>
        </a:p>
      </dgm:t>
    </dgm:pt>
    <dgm:pt modelId="{AF5E152C-D115-497A-8C4C-1B75085EFF9B}" type="parTrans" cxnId="{C64C1414-9EF6-425C-B8B5-5BCC31599335}">
      <dgm:prSet/>
      <dgm:spPr/>
      <dgm:t>
        <a:bodyPr/>
        <a:lstStyle/>
        <a:p>
          <a:endParaRPr lang="pl-PL"/>
        </a:p>
      </dgm:t>
    </dgm:pt>
    <dgm:pt modelId="{56A72C8E-2CD9-4B85-8B39-94A2B0640E1F}" type="sibTrans" cxnId="{C64C1414-9EF6-425C-B8B5-5BCC31599335}">
      <dgm:prSet/>
      <dgm:spPr/>
      <dgm:t>
        <a:bodyPr/>
        <a:lstStyle/>
        <a:p>
          <a:endParaRPr lang="pl-PL"/>
        </a:p>
      </dgm:t>
    </dgm:pt>
    <dgm:pt modelId="{D7EFF043-BC01-4108-B590-BEAF3750CEA2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2300" b="1" dirty="0">
              <a:solidFill>
                <a:schemeClr val="tx1"/>
              </a:solidFill>
            </a:rPr>
            <a:t>29 mln zł </a:t>
          </a:r>
          <a:r>
            <a:rPr lang="pl-PL" sz="2300" dirty="0"/>
            <a:t>- Mazowsze bez smogu FEM 2021-2027</a:t>
          </a:r>
        </a:p>
      </dgm:t>
    </dgm:pt>
    <dgm:pt modelId="{F2D1165E-8F89-4E98-9F54-ECECD8E1347F}" type="parTrans" cxnId="{3E6B9E78-96B9-4FDF-A74D-7DAF124E8157}">
      <dgm:prSet/>
      <dgm:spPr/>
      <dgm:t>
        <a:bodyPr/>
        <a:lstStyle/>
        <a:p>
          <a:endParaRPr lang="pl-PL"/>
        </a:p>
      </dgm:t>
    </dgm:pt>
    <dgm:pt modelId="{A174482E-94C3-455F-B9F3-0DA49BE4F54B}" type="sibTrans" cxnId="{3E6B9E78-96B9-4FDF-A74D-7DAF124E8157}">
      <dgm:prSet/>
      <dgm:spPr/>
      <dgm:t>
        <a:bodyPr/>
        <a:lstStyle/>
        <a:p>
          <a:endParaRPr lang="pl-PL"/>
        </a:p>
      </dgm:t>
    </dgm:pt>
    <dgm:pt modelId="{3B20C2DC-D5D9-4BFC-8921-CCA731F270A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b="1" dirty="0">
              <a:solidFill>
                <a:schemeClr val="tx1"/>
              </a:solidFill>
            </a:rPr>
            <a:t>29 mln zł </a:t>
          </a:r>
          <a:r>
            <a:rPr lang="pl-PL" dirty="0"/>
            <a:t>- Mazowiecka Szkoła Przyszłości - Region Mazowiecki Regionalny w ramach FEM 2021-2027</a:t>
          </a:r>
        </a:p>
      </dgm:t>
    </dgm:pt>
    <dgm:pt modelId="{C561DDB2-8FA0-4A3A-A9E7-AF9D6689E18C}" type="parTrans" cxnId="{DA04FB27-E20C-439B-949B-B8F0BB19DC09}">
      <dgm:prSet/>
      <dgm:spPr/>
      <dgm:t>
        <a:bodyPr/>
        <a:lstStyle/>
        <a:p>
          <a:endParaRPr lang="pl-PL"/>
        </a:p>
      </dgm:t>
    </dgm:pt>
    <dgm:pt modelId="{FD5A1655-C30A-4470-8CD8-6A5CFE2A7BE1}" type="sibTrans" cxnId="{DA04FB27-E20C-439B-949B-B8F0BB19DC09}">
      <dgm:prSet/>
      <dgm:spPr/>
      <dgm:t>
        <a:bodyPr/>
        <a:lstStyle/>
        <a:p>
          <a:endParaRPr lang="pl-PL"/>
        </a:p>
      </dgm:t>
    </dgm:pt>
    <dgm:pt modelId="{6B8F2E57-7804-4630-87B1-43259E439517}">
      <dgm:prSet phldrT="[Tekst]"/>
      <dgm:spPr/>
      <dgm:t>
        <a:bodyPr/>
        <a:lstStyle/>
        <a:p>
          <a:r>
            <a:rPr lang="pl-PL" dirty="0"/>
            <a:t>Rozwój regionalny</a:t>
          </a:r>
        </a:p>
      </dgm:t>
    </dgm:pt>
    <dgm:pt modelId="{244E1562-479B-4568-B415-1129A179D24B}" type="sibTrans" cxnId="{28876729-4CF6-4998-B539-E30FC7A92290}">
      <dgm:prSet/>
      <dgm:spPr/>
      <dgm:t>
        <a:bodyPr/>
        <a:lstStyle/>
        <a:p>
          <a:endParaRPr lang="pl-PL"/>
        </a:p>
      </dgm:t>
    </dgm:pt>
    <dgm:pt modelId="{3A105623-8A23-44A8-A62E-6A0737AF4C35}" type="parTrans" cxnId="{28876729-4CF6-4998-B539-E30FC7A92290}">
      <dgm:prSet/>
      <dgm:spPr/>
      <dgm:t>
        <a:bodyPr/>
        <a:lstStyle/>
        <a:p>
          <a:endParaRPr lang="pl-PL"/>
        </a:p>
      </dgm:t>
    </dgm:pt>
    <dgm:pt modelId="{2A0D8449-6923-409B-BA6D-C3AA537F1C0F}">
      <dgm:prSet custT="1"/>
      <dgm:spPr/>
      <dgm:t>
        <a:bodyPr/>
        <a:lstStyle/>
        <a:p>
          <a:pPr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2700" b="1" dirty="0">
              <a:solidFill>
                <a:schemeClr val="tx1"/>
              </a:solidFill>
            </a:rPr>
            <a:t>171 mln zł </a:t>
          </a:r>
          <a:r>
            <a:rPr lang="pl-PL" sz="2700" dirty="0"/>
            <a:t>- Pomoc Techniczna FEM dla MJWPU na lata 2024-2026 </a:t>
          </a:r>
          <a:r>
            <a:rPr lang="pl-PL" sz="2500" dirty="0"/>
            <a:t>w zakresie przygotowania, wdrażania, monitorowania i kontroli </a:t>
          </a:r>
        </a:p>
      </dgm:t>
    </dgm:pt>
    <dgm:pt modelId="{89986A54-F765-447D-BEDF-9BA11EA950CE}" type="parTrans" cxnId="{214AA6B5-F678-45CC-B18F-8017DA603A63}">
      <dgm:prSet/>
      <dgm:spPr/>
      <dgm:t>
        <a:bodyPr/>
        <a:lstStyle/>
        <a:p>
          <a:endParaRPr lang="pl-PL"/>
        </a:p>
      </dgm:t>
    </dgm:pt>
    <dgm:pt modelId="{B45D1527-81D9-4EEA-B0B5-168E3B863755}" type="sibTrans" cxnId="{214AA6B5-F678-45CC-B18F-8017DA603A63}">
      <dgm:prSet/>
      <dgm:spPr/>
      <dgm:t>
        <a:bodyPr/>
        <a:lstStyle/>
        <a:p>
          <a:endParaRPr lang="pl-PL"/>
        </a:p>
      </dgm:t>
    </dgm:pt>
    <dgm:pt modelId="{81A588D7-9527-47F9-B4FA-A629CF2A8853}">
      <dgm:prSet custT="1"/>
      <dgm:spPr/>
      <dgm:t>
        <a:bodyPr/>
        <a:lstStyle/>
        <a:p>
          <a:pPr>
            <a:spcAft>
              <a:spcPct val="15000"/>
            </a:spcAft>
          </a:pPr>
          <a:endParaRPr lang="pl-PL" sz="2300" dirty="0"/>
        </a:p>
      </dgm:t>
    </dgm:pt>
    <dgm:pt modelId="{0142FFD1-0663-45ED-8864-EEEF495542EF}" type="parTrans" cxnId="{A1C25A47-3D5C-46D1-9CDA-723309CBF594}">
      <dgm:prSet/>
      <dgm:spPr/>
      <dgm:t>
        <a:bodyPr/>
        <a:lstStyle/>
        <a:p>
          <a:endParaRPr lang="pl-PL"/>
        </a:p>
      </dgm:t>
    </dgm:pt>
    <dgm:pt modelId="{5F968D90-9ED0-4D22-BCA0-4F15F21C48E2}" type="sibTrans" cxnId="{A1C25A47-3D5C-46D1-9CDA-723309CBF594}">
      <dgm:prSet/>
      <dgm:spPr/>
      <dgm:t>
        <a:bodyPr/>
        <a:lstStyle/>
        <a:p>
          <a:endParaRPr lang="pl-PL"/>
        </a:p>
      </dgm:t>
    </dgm:pt>
    <dgm:pt modelId="{5FF4A523-75F7-482F-AF38-FA72B35F3233}" type="pres">
      <dgm:prSet presAssocID="{1017126D-FC99-4C85-8B75-B542F1D279D6}" presName="linearFlow" presStyleCnt="0">
        <dgm:presLayoutVars>
          <dgm:dir/>
          <dgm:animLvl val="lvl"/>
          <dgm:resizeHandles/>
        </dgm:presLayoutVars>
      </dgm:prSet>
      <dgm:spPr/>
    </dgm:pt>
    <dgm:pt modelId="{96C7AA83-1511-4722-9D1B-CAC23625303C}" type="pres">
      <dgm:prSet presAssocID="{62567F82-BAA8-45B0-B2FD-40309DBFEDDA}" presName="compositeNode" presStyleCnt="0">
        <dgm:presLayoutVars>
          <dgm:bulletEnabled val="1"/>
        </dgm:presLayoutVars>
      </dgm:prSet>
      <dgm:spPr/>
    </dgm:pt>
    <dgm:pt modelId="{F03A807E-6258-4725-9335-BC391EECFD55}" type="pres">
      <dgm:prSet presAssocID="{62567F82-BAA8-45B0-B2FD-40309DBFEDDA}" presName="image" presStyleLbl="fgImgPlace1" presStyleIdx="0" presStyleCnt="3" custScaleX="81671" custScaleY="64376" custLinFactNeighborX="-4017" custLinFactNeighborY="-11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13AED9F-4759-4FE2-8A01-91C6BEB6B489}" type="pres">
      <dgm:prSet presAssocID="{62567F82-BAA8-45B0-B2FD-40309DBFEDDA}" presName="childNode" presStyleLbl="node1" presStyleIdx="0" presStyleCnt="3">
        <dgm:presLayoutVars>
          <dgm:bulletEnabled val="1"/>
        </dgm:presLayoutVars>
      </dgm:prSet>
      <dgm:spPr/>
    </dgm:pt>
    <dgm:pt modelId="{EC2ED23A-1CE3-49EF-808F-605ACB38144E}" type="pres">
      <dgm:prSet presAssocID="{62567F82-BAA8-45B0-B2FD-40309DBFEDDA}" presName="parentNode" presStyleLbl="revTx" presStyleIdx="0" presStyleCnt="3" custScaleY="90052">
        <dgm:presLayoutVars>
          <dgm:chMax val="0"/>
          <dgm:bulletEnabled val="1"/>
        </dgm:presLayoutVars>
      </dgm:prSet>
      <dgm:spPr/>
    </dgm:pt>
    <dgm:pt modelId="{8C83B2E7-A632-495B-BDC0-CA6521A9635A}" type="pres">
      <dgm:prSet presAssocID="{FAB9B59D-2F37-4960-BC4C-E0283BA06A09}" presName="sibTrans" presStyleCnt="0"/>
      <dgm:spPr/>
    </dgm:pt>
    <dgm:pt modelId="{71ABEB3A-4FE1-426E-9E07-AC8D86533A5C}" type="pres">
      <dgm:prSet presAssocID="{6B8F2E57-7804-4630-87B1-43259E439517}" presName="compositeNode" presStyleCnt="0">
        <dgm:presLayoutVars>
          <dgm:bulletEnabled val="1"/>
        </dgm:presLayoutVars>
      </dgm:prSet>
      <dgm:spPr/>
    </dgm:pt>
    <dgm:pt modelId="{77A70404-3EE3-4994-B004-BEEBB8F40E8D}" type="pres">
      <dgm:prSet presAssocID="{6B8F2E57-7804-4630-87B1-43259E439517}" presName="image" presStyleLbl="fgImgPlace1" presStyleIdx="1" presStyleCnt="3" custScaleX="90457" custScaleY="5766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C9FBD137-F58B-46F6-B99E-F4B98C6165A4}" type="pres">
      <dgm:prSet presAssocID="{6B8F2E57-7804-4630-87B1-43259E439517}" presName="childNode" presStyleLbl="node1" presStyleIdx="1" presStyleCnt="3">
        <dgm:presLayoutVars>
          <dgm:bulletEnabled val="1"/>
        </dgm:presLayoutVars>
      </dgm:prSet>
      <dgm:spPr/>
    </dgm:pt>
    <dgm:pt modelId="{6DE9667F-08A1-447F-9FF3-ECF8A2CB84A3}" type="pres">
      <dgm:prSet presAssocID="{6B8F2E57-7804-4630-87B1-43259E439517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393D948-FA8F-4CB9-9382-08600F9AD416}" type="pres">
      <dgm:prSet presAssocID="{244E1562-479B-4568-B415-1129A179D24B}" presName="sibTrans" presStyleCnt="0"/>
      <dgm:spPr/>
    </dgm:pt>
    <dgm:pt modelId="{08918D68-31CC-4BE7-A4DE-B95D2398CAE0}" type="pres">
      <dgm:prSet presAssocID="{8AFB8DC3-9734-4754-8759-BBF2E0DA89EC}" presName="compositeNode" presStyleCnt="0">
        <dgm:presLayoutVars>
          <dgm:bulletEnabled val="1"/>
        </dgm:presLayoutVars>
      </dgm:prSet>
      <dgm:spPr/>
    </dgm:pt>
    <dgm:pt modelId="{1FFC4AF1-05B8-47BC-B256-0FE88B91598A}" type="pres">
      <dgm:prSet presAssocID="{8AFB8DC3-9734-4754-8759-BBF2E0DA89EC}" presName="image" presStyleLbl="fgImgPlace1" presStyleIdx="2" presStyleCnt="3" custScaleX="89046" custScaleY="66744"/>
      <dgm:spPr>
        <a:blipFill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  <dgm:pt modelId="{46FF2EFE-36EE-4AF5-AD7D-5025A56CABD0}" type="pres">
      <dgm:prSet presAssocID="{8AFB8DC3-9734-4754-8759-BBF2E0DA89EC}" presName="childNode" presStyleLbl="node1" presStyleIdx="2" presStyleCnt="3" custLinFactNeighborX="-1503" custLinFactNeighborY="-1670">
        <dgm:presLayoutVars>
          <dgm:bulletEnabled val="1"/>
        </dgm:presLayoutVars>
      </dgm:prSet>
      <dgm:spPr/>
    </dgm:pt>
    <dgm:pt modelId="{C66470CB-9636-4AE6-A588-CB5E3DEDCD20}" type="pres">
      <dgm:prSet presAssocID="{8AFB8DC3-9734-4754-8759-BBF2E0DA89E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3003C0F-AF8B-4731-AD95-A10DFC46EE7E}" type="presOf" srcId="{D7EFF043-BC01-4108-B590-BEAF3750CEA2}" destId="{46FF2EFE-36EE-4AF5-AD7D-5025A56CABD0}" srcOrd="0" destOrd="1" presId="urn:microsoft.com/office/officeart/2005/8/layout/hList2"/>
    <dgm:cxn modelId="{C64C1414-9EF6-425C-B8B5-5BCC31599335}" srcId="{8AFB8DC3-9734-4754-8759-BBF2E0DA89EC}" destId="{B056DF9E-BB78-46E8-BEA8-26544B86990C}" srcOrd="0" destOrd="0" parTransId="{AF5E152C-D115-497A-8C4C-1B75085EFF9B}" sibTransId="{56A72C8E-2CD9-4B85-8B39-94A2B0640E1F}"/>
    <dgm:cxn modelId="{353CF317-EB45-420B-A667-C4C28031E799}" type="presOf" srcId="{E0B9A64D-E5C4-4899-8FED-0D194DD0F390}" destId="{C9FBD137-F58B-46F6-B99E-F4B98C6165A4}" srcOrd="0" destOrd="0" presId="urn:microsoft.com/office/officeart/2005/8/layout/hList2"/>
    <dgm:cxn modelId="{2A785F25-D00E-4B1D-85B4-76303ED2A301}" type="presOf" srcId="{6B8F2E57-7804-4630-87B1-43259E439517}" destId="{6DE9667F-08A1-447F-9FF3-ECF8A2CB84A3}" srcOrd="0" destOrd="0" presId="urn:microsoft.com/office/officeart/2005/8/layout/hList2"/>
    <dgm:cxn modelId="{DA04FB27-E20C-439B-949B-B8F0BB19DC09}" srcId="{62567F82-BAA8-45B0-B2FD-40309DBFEDDA}" destId="{3B20C2DC-D5D9-4BFC-8921-CCA731F270AF}" srcOrd="1" destOrd="0" parTransId="{C561DDB2-8FA0-4A3A-A9E7-AF9D6689E18C}" sibTransId="{FD5A1655-C30A-4470-8CD8-6A5CFE2A7BE1}"/>
    <dgm:cxn modelId="{28876729-4CF6-4998-B539-E30FC7A92290}" srcId="{1017126D-FC99-4C85-8B75-B542F1D279D6}" destId="{6B8F2E57-7804-4630-87B1-43259E439517}" srcOrd="1" destOrd="0" parTransId="{3A105623-8A23-44A8-A62E-6A0737AF4C35}" sibTransId="{244E1562-479B-4568-B415-1129A179D24B}"/>
    <dgm:cxn modelId="{A1C25A47-3D5C-46D1-9CDA-723309CBF594}" srcId="{8AFB8DC3-9734-4754-8759-BBF2E0DA89EC}" destId="{81A588D7-9527-47F9-B4FA-A629CF2A8853}" srcOrd="2" destOrd="0" parTransId="{0142FFD1-0663-45ED-8864-EEEF495542EF}" sibTransId="{5F968D90-9ED0-4D22-BCA0-4F15F21C48E2}"/>
    <dgm:cxn modelId="{C13DEB55-A511-4C1B-B02A-0B2213865722}" srcId="{1017126D-FC99-4C85-8B75-B542F1D279D6}" destId="{62567F82-BAA8-45B0-B2FD-40309DBFEDDA}" srcOrd="0" destOrd="0" parTransId="{AB5E9D4A-8B2C-452F-BB73-3886DC01FF58}" sibTransId="{FAB9B59D-2F37-4960-BC4C-E0283BA06A09}"/>
    <dgm:cxn modelId="{D4290257-8320-423C-A7C8-96420CDC0E21}" type="presOf" srcId="{81A588D7-9527-47F9-B4FA-A629CF2A8853}" destId="{46FF2EFE-36EE-4AF5-AD7D-5025A56CABD0}" srcOrd="0" destOrd="2" presId="urn:microsoft.com/office/officeart/2005/8/layout/hList2"/>
    <dgm:cxn modelId="{3E6B9E78-96B9-4FDF-A74D-7DAF124E8157}" srcId="{8AFB8DC3-9734-4754-8759-BBF2E0DA89EC}" destId="{D7EFF043-BC01-4108-B590-BEAF3750CEA2}" srcOrd="1" destOrd="0" parTransId="{F2D1165E-8F89-4E98-9F54-ECECD8E1347F}" sibTransId="{A174482E-94C3-455F-B9F3-0DA49BE4F54B}"/>
    <dgm:cxn modelId="{4D719F86-E1CD-487C-A0F1-5D0A246D7F85}" type="presOf" srcId="{2A0D8449-6923-409B-BA6D-C3AA537F1C0F}" destId="{C9FBD137-F58B-46F6-B99E-F4B98C6165A4}" srcOrd="0" destOrd="1" presId="urn:microsoft.com/office/officeart/2005/8/layout/hList2"/>
    <dgm:cxn modelId="{F9713A9A-8476-4DB9-898C-07EC420076B3}" type="presOf" srcId="{8AFB8DC3-9734-4754-8759-BBF2E0DA89EC}" destId="{C66470CB-9636-4AE6-A588-CB5E3DEDCD20}" srcOrd="0" destOrd="0" presId="urn:microsoft.com/office/officeart/2005/8/layout/hList2"/>
    <dgm:cxn modelId="{720D699B-42F1-47BE-B153-9A7006FFD749}" srcId="{6B8F2E57-7804-4630-87B1-43259E439517}" destId="{E0B9A64D-E5C4-4899-8FED-0D194DD0F390}" srcOrd="0" destOrd="0" parTransId="{C61E0789-80CA-4C67-A218-FC743B733701}" sibTransId="{7C6B9C3B-312A-4A7A-8132-E04DDF326302}"/>
    <dgm:cxn modelId="{84DBFFA5-0072-425D-AE85-04A741CED596}" srcId="{1017126D-FC99-4C85-8B75-B542F1D279D6}" destId="{8AFB8DC3-9734-4754-8759-BBF2E0DA89EC}" srcOrd="2" destOrd="0" parTransId="{43E224C7-7555-4E62-AA07-0A1B91619A78}" sibTransId="{1A4253F1-215C-45BD-897E-688FE38471AE}"/>
    <dgm:cxn modelId="{09C508B1-9697-4B3A-8C8E-7493DF40D27A}" type="presOf" srcId="{37FAE739-7C74-4818-AF73-3EBE072B2FA9}" destId="{513AED9F-4759-4FE2-8A01-91C6BEB6B489}" srcOrd="0" destOrd="0" presId="urn:microsoft.com/office/officeart/2005/8/layout/hList2"/>
    <dgm:cxn modelId="{214AA6B5-F678-45CC-B18F-8017DA603A63}" srcId="{6B8F2E57-7804-4630-87B1-43259E439517}" destId="{2A0D8449-6923-409B-BA6D-C3AA537F1C0F}" srcOrd="1" destOrd="0" parTransId="{89986A54-F765-447D-BEDF-9BA11EA950CE}" sibTransId="{B45D1527-81D9-4EEA-B0B5-168E3B863755}"/>
    <dgm:cxn modelId="{484A6FB8-7B34-4525-A86C-BDFEFCB4EA08}" type="presOf" srcId="{3B20C2DC-D5D9-4BFC-8921-CCA731F270AF}" destId="{513AED9F-4759-4FE2-8A01-91C6BEB6B489}" srcOrd="0" destOrd="1" presId="urn:microsoft.com/office/officeart/2005/8/layout/hList2"/>
    <dgm:cxn modelId="{6EB5FECE-0C70-4C41-934E-7C7D60E1EA45}" type="presOf" srcId="{1017126D-FC99-4C85-8B75-B542F1D279D6}" destId="{5FF4A523-75F7-482F-AF38-FA72B35F3233}" srcOrd="0" destOrd="0" presId="urn:microsoft.com/office/officeart/2005/8/layout/hList2"/>
    <dgm:cxn modelId="{C073BFD5-4F7D-4E57-AA13-C2D1609CDC7C}" type="presOf" srcId="{62567F82-BAA8-45B0-B2FD-40309DBFEDDA}" destId="{EC2ED23A-1CE3-49EF-808F-605ACB38144E}" srcOrd="0" destOrd="0" presId="urn:microsoft.com/office/officeart/2005/8/layout/hList2"/>
    <dgm:cxn modelId="{2E1FCADF-B480-4958-8BB4-129BD7C7E036}" type="presOf" srcId="{B056DF9E-BB78-46E8-BEA8-26544B86990C}" destId="{46FF2EFE-36EE-4AF5-AD7D-5025A56CABD0}" srcOrd="0" destOrd="0" presId="urn:microsoft.com/office/officeart/2005/8/layout/hList2"/>
    <dgm:cxn modelId="{4676B7F9-33A1-40F1-B7CE-83CFAEC2FE14}" srcId="{62567F82-BAA8-45B0-B2FD-40309DBFEDDA}" destId="{37FAE739-7C74-4818-AF73-3EBE072B2FA9}" srcOrd="0" destOrd="0" parTransId="{7CE101D4-B17C-46DB-A0E9-EC26CCF54262}" sibTransId="{C75A8775-9E6A-4A62-9984-BD05CD9FEBFF}"/>
    <dgm:cxn modelId="{E1D8B81B-BBD8-43CE-A7A7-21141891D3F8}" type="presParOf" srcId="{5FF4A523-75F7-482F-AF38-FA72B35F3233}" destId="{96C7AA83-1511-4722-9D1B-CAC23625303C}" srcOrd="0" destOrd="0" presId="urn:microsoft.com/office/officeart/2005/8/layout/hList2"/>
    <dgm:cxn modelId="{8191F333-BE94-4C44-B6F8-0A664A5F9085}" type="presParOf" srcId="{96C7AA83-1511-4722-9D1B-CAC23625303C}" destId="{F03A807E-6258-4725-9335-BC391EECFD55}" srcOrd="0" destOrd="0" presId="urn:microsoft.com/office/officeart/2005/8/layout/hList2"/>
    <dgm:cxn modelId="{A478BBCB-BCEE-40DE-ACCC-042BB38813FB}" type="presParOf" srcId="{96C7AA83-1511-4722-9D1B-CAC23625303C}" destId="{513AED9F-4759-4FE2-8A01-91C6BEB6B489}" srcOrd="1" destOrd="0" presId="urn:microsoft.com/office/officeart/2005/8/layout/hList2"/>
    <dgm:cxn modelId="{F3B90CAE-E545-4CF4-AB01-DA63F6627D81}" type="presParOf" srcId="{96C7AA83-1511-4722-9D1B-CAC23625303C}" destId="{EC2ED23A-1CE3-49EF-808F-605ACB38144E}" srcOrd="2" destOrd="0" presId="urn:microsoft.com/office/officeart/2005/8/layout/hList2"/>
    <dgm:cxn modelId="{8BA46D99-18DB-4DD6-B278-3EA109D4C95D}" type="presParOf" srcId="{5FF4A523-75F7-482F-AF38-FA72B35F3233}" destId="{8C83B2E7-A632-495B-BDC0-CA6521A9635A}" srcOrd="1" destOrd="0" presId="urn:microsoft.com/office/officeart/2005/8/layout/hList2"/>
    <dgm:cxn modelId="{8990C9EA-888D-493B-898F-C6B0F35DCAB9}" type="presParOf" srcId="{5FF4A523-75F7-482F-AF38-FA72B35F3233}" destId="{71ABEB3A-4FE1-426E-9E07-AC8D86533A5C}" srcOrd="2" destOrd="0" presId="urn:microsoft.com/office/officeart/2005/8/layout/hList2"/>
    <dgm:cxn modelId="{B150FC68-D20E-4374-B57F-5C015DF3281D}" type="presParOf" srcId="{71ABEB3A-4FE1-426E-9E07-AC8D86533A5C}" destId="{77A70404-3EE3-4994-B004-BEEBB8F40E8D}" srcOrd="0" destOrd="0" presId="urn:microsoft.com/office/officeart/2005/8/layout/hList2"/>
    <dgm:cxn modelId="{89532D54-DAE6-4498-AB73-8C5AF1930726}" type="presParOf" srcId="{71ABEB3A-4FE1-426E-9E07-AC8D86533A5C}" destId="{C9FBD137-F58B-46F6-B99E-F4B98C6165A4}" srcOrd="1" destOrd="0" presId="urn:microsoft.com/office/officeart/2005/8/layout/hList2"/>
    <dgm:cxn modelId="{A67B8A63-3E00-46AB-9136-AFF4F3A5A54F}" type="presParOf" srcId="{71ABEB3A-4FE1-426E-9E07-AC8D86533A5C}" destId="{6DE9667F-08A1-447F-9FF3-ECF8A2CB84A3}" srcOrd="2" destOrd="0" presId="urn:microsoft.com/office/officeart/2005/8/layout/hList2"/>
    <dgm:cxn modelId="{48C69D5A-E622-4261-BA50-CB98604DA4D9}" type="presParOf" srcId="{5FF4A523-75F7-482F-AF38-FA72B35F3233}" destId="{3393D948-FA8F-4CB9-9382-08600F9AD416}" srcOrd="3" destOrd="0" presId="urn:microsoft.com/office/officeart/2005/8/layout/hList2"/>
    <dgm:cxn modelId="{37E526ED-0650-4F21-930F-0B00806CF7DB}" type="presParOf" srcId="{5FF4A523-75F7-482F-AF38-FA72B35F3233}" destId="{08918D68-31CC-4BE7-A4DE-B95D2398CAE0}" srcOrd="4" destOrd="0" presId="urn:microsoft.com/office/officeart/2005/8/layout/hList2"/>
    <dgm:cxn modelId="{5BF4CBA7-6B8C-43AC-9C5C-777DDB27A2D7}" type="presParOf" srcId="{08918D68-31CC-4BE7-A4DE-B95D2398CAE0}" destId="{1FFC4AF1-05B8-47BC-B256-0FE88B91598A}" srcOrd="0" destOrd="0" presId="urn:microsoft.com/office/officeart/2005/8/layout/hList2"/>
    <dgm:cxn modelId="{AA978AB9-BDEA-4975-AD9A-BA90B95A9B72}" type="presParOf" srcId="{08918D68-31CC-4BE7-A4DE-B95D2398CAE0}" destId="{46FF2EFE-36EE-4AF5-AD7D-5025A56CABD0}" srcOrd="1" destOrd="0" presId="urn:microsoft.com/office/officeart/2005/8/layout/hList2"/>
    <dgm:cxn modelId="{1F2461CC-9170-469E-A199-A5DF6016422D}" type="presParOf" srcId="{08918D68-31CC-4BE7-A4DE-B95D2398CAE0}" destId="{C66470CB-9636-4AE6-A588-CB5E3DEDCD2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17126D-FC99-4C85-8B75-B542F1D279D6}" type="doc">
      <dgm:prSet loTypeId="urn:microsoft.com/office/officeart/2005/8/layout/hLis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567F82-BAA8-45B0-B2FD-40309DBFEDDA}">
      <dgm:prSet phldrT="[Tekst]"/>
      <dgm:spPr/>
      <dgm:t>
        <a:bodyPr/>
        <a:lstStyle/>
        <a:p>
          <a:r>
            <a:rPr lang="pl-PL" dirty="0"/>
            <a:t>Programy wsparcia</a:t>
          </a:r>
        </a:p>
      </dgm:t>
    </dgm:pt>
    <dgm:pt modelId="{AB5E9D4A-8B2C-452F-BB73-3886DC01FF58}" type="parTrans" cxnId="{C13DEB55-A511-4C1B-B02A-0B2213865722}">
      <dgm:prSet/>
      <dgm:spPr/>
      <dgm:t>
        <a:bodyPr/>
        <a:lstStyle/>
        <a:p>
          <a:endParaRPr lang="pl-PL"/>
        </a:p>
      </dgm:t>
    </dgm:pt>
    <dgm:pt modelId="{FAB9B59D-2F37-4960-BC4C-E0283BA06A09}" type="sibTrans" cxnId="{C13DEB55-A511-4C1B-B02A-0B2213865722}">
      <dgm:prSet/>
      <dgm:spPr/>
      <dgm:t>
        <a:bodyPr/>
        <a:lstStyle/>
        <a:p>
          <a:endParaRPr lang="pl-PL"/>
        </a:p>
      </dgm:t>
    </dgm:pt>
    <dgm:pt modelId="{37FAE739-7C74-4818-AF73-3EBE072B2FA9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b="1" dirty="0">
              <a:solidFill>
                <a:schemeClr val="tx1"/>
              </a:solidFill>
            </a:rPr>
            <a:t>2 246 mln zł </a:t>
          </a:r>
          <a:r>
            <a:rPr lang="pl-PL" dirty="0">
              <a:solidFill>
                <a:schemeClr val="tx1"/>
              </a:solidFill>
            </a:rPr>
            <a:t>- </a:t>
          </a:r>
          <a:r>
            <a:rPr lang="pl-PL" dirty="0">
              <a:solidFill>
                <a:schemeClr val="bg1"/>
              </a:solidFill>
            </a:rPr>
            <a:t>Instrument wsparcia zadań ważnych dla równomiernego rozwoju województwa mazowieckiego</a:t>
          </a:r>
        </a:p>
      </dgm:t>
    </dgm:pt>
    <dgm:pt modelId="{7CE101D4-B17C-46DB-A0E9-EC26CCF54262}" type="parTrans" cxnId="{4676B7F9-33A1-40F1-B7CE-83CFAEC2FE14}">
      <dgm:prSet/>
      <dgm:spPr/>
      <dgm:t>
        <a:bodyPr/>
        <a:lstStyle/>
        <a:p>
          <a:endParaRPr lang="pl-PL"/>
        </a:p>
      </dgm:t>
    </dgm:pt>
    <dgm:pt modelId="{C75A8775-9E6A-4A62-9984-BD05CD9FEBFF}" type="sibTrans" cxnId="{4676B7F9-33A1-40F1-B7CE-83CFAEC2FE14}">
      <dgm:prSet/>
      <dgm:spPr/>
      <dgm:t>
        <a:bodyPr/>
        <a:lstStyle/>
        <a:p>
          <a:endParaRPr lang="pl-PL"/>
        </a:p>
      </dgm:t>
    </dgm:pt>
    <dgm:pt modelId="{67F72D10-D96F-4404-B818-A11B3B647FF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b="1" dirty="0">
              <a:solidFill>
                <a:schemeClr val="tx1"/>
              </a:solidFill>
            </a:rPr>
            <a:t>108 mln zł </a:t>
          </a:r>
          <a:r>
            <a:rPr lang="pl-PL" dirty="0">
              <a:solidFill>
                <a:schemeClr val="tx1"/>
              </a:solidFill>
            </a:rPr>
            <a:t>- </a:t>
          </a:r>
          <a:r>
            <a:rPr lang="pl-PL" dirty="0">
              <a:solidFill>
                <a:schemeClr val="bg1"/>
              </a:solidFill>
            </a:rPr>
            <a:t>Mazowsze dla lokalnych centrów integracyjnych</a:t>
          </a:r>
        </a:p>
      </dgm:t>
    </dgm:pt>
    <dgm:pt modelId="{9BD4E9DF-40EA-4220-A583-D87B853F1D98}" type="parTrans" cxnId="{608F0121-3B12-4010-914B-33DBCBFE90DF}">
      <dgm:prSet/>
      <dgm:spPr/>
      <dgm:t>
        <a:bodyPr/>
        <a:lstStyle/>
        <a:p>
          <a:endParaRPr lang="pl-PL"/>
        </a:p>
      </dgm:t>
    </dgm:pt>
    <dgm:pt modelId="{EEF8D789-3CCC-457E-A24F-451F0C5555B8}" type="sibTrans" cxnId="{608F0121-3B12-4010-914B-33DBCBFE90DF}">
      <dgm:prSet/>
      <dgm:spPr/>
      <dgm:t>
        <a:bodyPr/>
        <a:lstStyle/>
        <a:p>
          <a:endParaRPr lang="pl-PL"/>
        </a:p>
      </dgm:t>
    </dgm:pt>
    <dgm:pt modelId="{D022C88D-A45B-44F8-85B8-03312288367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dirty="0">
              <a:solidFill>
                <a:schemeClr val="tx1"/>
              </a:solidFill>
            </a:rPr>
            <a:t> </a:t>
          </a:r>
          <a:r>
            <a:rPr lang="pl-PL" b="1" dirty="0">
              <a:solidFill>
                <a:schemeClr val="tx1"/>
              </a:solidFill>
            </a:rPr>
            <a:t>182 mln zł </a:t>
          </a:r>
          <a:r>
            <a:rPr lang="pl-PL" dirty="0">
              <a:solidFill>
                <a:schemeClr val="tx1"/>
              </a:solidFill>
            </a:rPr>
            <a:t>- </a:t>
          </a:r>
          <a:r>
            <a:rPr lang="pl-PL" dirty="0">
              <a:solidFill>
                <a:schemeClr val="bg1"/>
              </a:solidFill>
            </a:rPr>
            <a:t>Dotacje celowe dla jst na zadania wynikające z ustawy o ochronie gruntów rolnych i leśnych</a:t>
          </a:r>
        </a:p>
      </dgm:t>
    </dgm:pt>
    <dgm:pt modelId="{699DADA2-5559-45DE-82BC-43DB8F36A535}" type="parTrans" cxnId="{9FD7BBA8-33DF-4271-97FE-2468A7DCA63B}">
      <dgm:prSet/>
      <dgm:spPr/>
    </dgm:pt>
    <dgm:pt modelId="{5730E155-C395-414A-9413-42C78E830C66}" type="sibTrans" cxnId="{9FD7BBA8-33DF-4271-97FE-2468A7DCA63B}">
      <dgm:prSet/>
      <dgm:spPr/>
    </dgm:pt>
    <dgm:pt modelId="{B4A1DE06-D960-44CF-8D44-7F563DC4FC0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b="1" dirty="0">
              <a:solidFill>
                <a:schemeClr val="tx1"/>
              </a:solidFill>
            </a:rPr>
            <a:t>168 mln zł </a:t>
          </a:r>
          <a:r>
            <a:rPr lang="pl-PL" dirty="0">
              <a:solidFill>
                <a:schemeClr val="tx1"/>
              </a:solidFill>
            </a:rPr>
            <a:t>- </a:t>
          </a:r>
          <a:r>
            <a:rPr lang="pl-PL" dirty="0">
              <a:solidFill>
                <a:schemeClr val="bg1"/>
              </a:solidFill>
            </a:rPr>
            <a:t>Mazowsze dla Sportu</a:t>
          </a:r>
        </a:p>
      </dgm:t>
    </dgm:pt>
    <dgm:pt modelId="{F243BE50-D26F-41E5-A414-A243005922FF}" type="parTrans" cxnId="{385D2F20-A006-4D65-B2A6-1E004058EDB1}">
      <dgm:prSet/>
      <dgm:spPr/>
    </dgm:pt>
    <dgm:pt modelId="{95CD3605-817E-4672-BCEA-538F31ECEE7B}" type="sibTrans" cxnId="{385D2F20-A006-4D65-B2A6-1E004058EDB1}">
      <dgm:prSet/>
      <dgm:spPr/>
    </dgm:pt>
    <dgm:pt modelId="{5FF4A523-75F7-482F-AF38-FA72B35F3233}" type="pres">
      <dgm:prSet presAssocID="{1017126D-FC99-4C85-8B75-B542F1D279D6}" presName="linearFlow" presStyleCnt="0">
        <dgm:presLayoutVars>
          <dgm:dir/>
          <dgm:animLvl val="lvl"/>
          <dgm:resizeHandles/>
        </dgm:presLayoutVars>
      </dgm:prSet>
      <dgm:spPr/>
    </dgm:pt>
    <dgm:pt modelId="{96C7AA83-1511-4722-9D1B-CAC23625303C}" type="pres">
      <dgm:prSet presAssocID="{62567F82-BAA8-45B0-B2FD-40309DBFEDDA}" presName="compositeNode" presStyleCnt="0">
        <dgm:presLayoutVars>
          <dgm:bulletEnabled val="1"/>
        </dgm:presLayoutVars>
      </dgm:prSet>
      <dgm:spPr/>
    </dgm:pt>
    <dgm:pt modelId="{F03A807E-6258-4725-9335-BC391EECFD55}" type="pres">
      <dgm:prSet presAssocID="{62567F82-BAA8-45B0-B2FD-40309DBFEDDA}" presName="image" presStyleLbl="fgImgPlace1" presStyleIdx="0" presStyleCnt="1" custScaleX="81671" custScaleY="64376" custLinFactNeighborX="-4017" custLinFactNeighborY="-1199"/>
      <dgm:spPr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</dgm:spPr>
    </dgm:pt>
    <dgm:pt modelId="{513AED9F-4759-4FE2-8A01-91C6BEB6B489}" type="pres">
      <dgm:prSet presAssocID="{62567F82-BAA8-45B0-B2FD-40309DBFEDDA}" presName="childNode" presStyleLbl="node1" presStyleIdx="0" presStyleCnt="1" custLinFactNeighborX="696" custLinFactNeighborY="-6674">
        <dgm:presLayoutVars>
          <dgm:bulletEnabled val="1"/>
        </dgm:presLayoutVars>
      </dgm:prSet>
      <dgm:spPr/>
    </dgm:pt>
    <dgm:pt modelId="{EC2ED23A-1CE3-49EF-808F-605ACB38144E}" type="pres">
      <dgm:prSet presAssocID="{62567F82-BAA8-45B0-B2FD-40309DBFEDDA}" presName="parentNode" presStyleLbl="revTx" presStyleIdx="0" presStyleCnt="1" custScaleX="63112" custScaleY="90052">
        <dgm:presLayoutVars>
          <dgm:chMax val="0"/>
          <dgm:bulletEnabled val="1"/>
        </dgm:presLayoutVars>
      </dgm:prSet>
      <dgm:spPr/>
    </dgm:pt>
  </dgm:ptLst>
  <dgm:cxnLst>
    <dgm:cxn modelId="{385D2F20-A006-4D65-B2A6-1E004058EDB1}" srcId="{62567F82-BAA8-45B0-B2FD-40309DBFEDDA}" destId="{B4A1DE06-D960-44CF-8D44-7F563DC4FC0C}" srcOrd="2" destOrd="0" parTransId="{F243BE50-D26F-41E5-A414-A243005922FF}" sibTransId="{95CD3605-817E-4672-BCEA-538F31ECEE7B}"/>
    <dgm:cxn modelId="{608F0121-3B12-4010-914B-33DBCBFE90DF}" srcId="{62567F82-BAA8-45B0-B2FD-40309DBFEDDA}" destId="{67F72D10-D96F-4404-B818-A11B3B647FFB}" srcOrd="3" destOrd="0" parTransId="{9BD4E9DF-40EA-4220-A583-D87B853F1D98}" sibTransId="{EEF8D789-3CCC-457E-A24F-451F0C5555B8}"/>
    <dgm:cxn modelId="{4DCC452B-51BB-46A9-94AE-64BB5A97B352}" type="presOf" srcId="{D022C88D-A45B-44F8-85B8-033122883675}" destId="{513AED9F-4759-4FE2-8A01-91C6BEB6B489}" srcOrd="0" destOrd="1" presId="urn:microsoft.com/office/officeart/2005/8/layout/hList2"/>
    <dgm:cxn modelId="{C13DEB55-A511-4C1B-B02A-0B2213865722}" srcId="{1017126D-FC99-4C85-8B75-B542F1D279D6}" destId="{62567F82-BAA8-45B0-B2FD-40309DBFEDDA}" srcOrd="0" destOrd="0" parTransId="{AB5E9D4A-8B2C-452F-BB73-3886DC01FF58}" sibTransId="{FAB9B59D-2F37-4960-BC4C-E0283BA06A09}"/>
    <dgm:cxn modelId="{171A2C90-2973-45E0-A6A1-B545FD7C58BD}" type="presOf" srcId="{B4A1DE06-D960-44CF-8D44-7F563DC4FC0C}" destId="{513AED9F-4759-4FE2-8A01-91C6BEB6B489}" srcOrd="0" destOrd="2" presId="urn:microsoft.com/office/officeart/2005/8/layout/hList2"/>
    <dgm:cxn modelId="{9FD7BBA8-33DF-4271-97FE-2468A7DCA63B}" srcId="{62567F82-BAA8-45B0-B2FD-40309DBFEDDA}" destId="{D022C88D-A45B-44F8-85B8-033122883675}" srcOrd="1" destOrd="0" parTransId="{699DADA2-5559-45DE-82BC-43DB8F36A535}" sibTransId="{5730E155-C395-414A-9413-42C78E830C66}"/>
    <dgm:cxn modelId="{09C508B1-9697-4B3A-8C8E-7493DF40D27A}" type="presOf" srcId="{37FAE739-7C74-4818-AF73-3EBE072B2FA9}" destId="{513AED9F-4759-4FE2-8A01-91C6BEB6B489}" srcOrd="0" destOrd="0" presId="urn:microsoft.com/office/officeart/2005/8/layout/hList2"/>
    <dgm:cxn modelId="{3DD509CE-4AEA-43FC-905A-02E28E41335B}" type="presOf" srcId="{67F72D10-D96F-4404-B818-A11B3B647FFB}" destId="{513AED9F-4759-4FE2-8A01-91C6BEB6B489}" srcOrd="0" destOrd="3" presId="urn:microsoft.com/office/officeart/2005/8/layout/hList2"/>
    <dgm:cxn modelId="{6EB5FECE-0C70-4C41-934E-7C7D60E1EA45}" type="presOf" srcId="{1017126D-FC99-4C85-8B75-B542F1D279D6}" destId="{5FF4A523-75F7-482F-AF38-FA72B35F3233}" srcOrd="0" destOrd="0" presId="urn:microsoft.com/office/officeart/2005/8/layout/hList2"/>
    <dgm:cxn modelId="{C073BFD5-4F7D-4E57-AA13-C2D1609CDC7C}" type="presOf" srcId="{62567F82-BAA8-45B0-B2FD-40309DBFEDDA}" destId="{EC2ED23A-1CE3-49EF-808F-605ACB38144E}" srcOrd="0" destOrd="0" presId="urn:microsoft.com/office/officeart/2005/8/layout/hList2"/>
    <dgm:cxn modelId="{4676B7F9-33A1-40F1-B7CE-83CFAEC2FE14}" srcId="{62567F82-BAA8-45B0-B2FD-40309DBFEDDA}" destId="{37FAE739-7C74-4818-AF73-3EBE072B2FA9}" srcOrd="0" destOrd="0" parTransId="{7CE101D4-B17C-46DB-A0E9-EC26CCF54262}" sibTransId="{C75A8775-9E6A-4A62-9984-BD05CD9FEBFF}"/>
    <dgm:cxn modelId="{E1D8B81B-BBD8-43CE-A7A7-21141891D3F8}" type="presParOf" srcId="{5FF4A523-75F7-482F-AF38-FA72B35F3233}" destId="{96C7AA83-1511-4722-9D1B-CAC23625303C}" srcOrd="0" destOrd="0" presId="urn:microsoft.com/office/officeart/2005/8/layout/hList2"/>
    <dgm:cxn modelId="{8191F333-BE94-4C44-B6F8-0A664A5F9085}" type="presParOf" srcId="{96C7AA83-1511-4722-9D1B-CAC23625303C}" destId="{F03A807E-6258-4725-9335-BC391EECFD55}" srcOrd="0" destOrd="0" presId="urn:microsoft.com/office/officeart/2005/8/layout/hList2"/>
    <dgm:cxn modelId="{A478BBCB-BCEE-40DE-ACCC-042BB38813FB}" type="presParOf" srcId="{96C7AA83-1511-4722-9D1B-CAC23625303C}" destId="{513AED9F-4759-4FE2-8A01-91C6BEB6B489}" srcOrd="1" destOrd="0" presId="urn:microsoft.com/office/officeart/2005/8/layout/hList2"/>
    <dgm:cxn modelId="{F3B90CAE-E545-4CF4-AB01-DA63F6627D81}" type="presParOf" srcId="{96C7AA83-1511-4722-9D1B-CAC23625303C}" destId="{EC2ED23A-1CE3-49EF-808F-605ACB38144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A4259-9C91-4577-B0D7-03FF61E51B84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2DB90032-01BE-4FCA-A7E2-0B2DE8C39F3A}">
      <dgm:prSet phldrT="[Tekst]" custT="1"/>
      <dgm:spPr>
        <a:solidFill>
          <a:srgbClr val="D73A31"/>
        </a:solidFill>
      </dgm:spPr>
      <dgm:t>
        <a:bodyPr/>
        <a:lstStyle/>
        <a:p>
          <a:r>
            <a:rPr lang="pl-PL" sz="3200" dirty="0"/>
            <a:t>DEFICYT (D-W) </a:t>
          </a:r>
        </a:p>
        <a:p>
          <a:r>
            <a:rPr lang="pl-PL" sz="3200" dirty="0"/>
            <a:t>1 949 mln zł</a:t>
          </a:r>
        </a:p>
      </dgm:t>
    </dgm:pt>
    <dgm:pt modelId="{85E03AD1-D7F7-4AE7-99EB-E5ECDEBCC35B}" type="parTrans" cxnId="{5A01F242-D0EE-46D3-8A23-7DA334370C75}">
      <dgm:prSet/>
      <dgm:spPr/>
      <dgm:t>
        <a:bodyPr/>
        <a:lstStyle/>
        <a:p>
          <a:endParaRPr lang="pl-PL"/>
        </a:p>
      </dgm:t>
    </dgm:pt>
    <dgm:pt modelId="{AFFDEBB4-8F6D-419E-BCB9-9DEA7A162523}" type="sibTrans" cxnId="{5A01F242-D0EE-46D3-8A23-7DA334370C75}">
      <dgm:prSet/>
      <dgm:spPr/>
      <dgm:t>
        <a:bodyPr/>
        <a:lstStyle/>
        <a:p>
          <a:endParaRPr lang="pl-PL" dirty="0"/>
        </a:p>
      </dgm:t>
    </dgm:pt>
    <dgm:pt modelId="{8062B3A2-8226-41C6-8CC0-2DF11F89EDAB}">
      <dgm:prSet/>
      <dgm:spPr/>
      <dgm:t>
        <a:bodyPr/>
        <a:lstStyle/>
        <a:p>
          <a:pPr>
            <a:spcAft>
              <a:spcPct val="35000"/>
            </a:spcAft>
          </a:pPr>
          <a:r>
            <a:rPr lang="pl-PL" dirty="0"/>
            <a:t>Źródłem pokrycia deficytu jest:</a:t>
          </a:r>
        </a:p>
        <a:p>
          <a:pPr>
            <a:spcAft>
              <a:spcPts val="0"/>
            </a:spcAft>
          </a:pPr>
          <a:r>
            <a:rPr lang="pl-PL" dirty="0"/>
            <a:t>kredyt długoterminowy (1 880 mln zł), </a:t>
          </a:r>
        </a:p>
        <a:p>
          <a:pPr>
            <a:spcAft>
              <a:spcPts val="0"/>
            </a:spcAft>
          </a:pPr>
          <a:r>
            <a:rPr lang="pl-PL" dirty="0"/>
            <a:t>rozliczenia z niewykorzystanych środków (111 tys. zł), spłaty udzielonych pożyczek (69 mln zł)</a:t>
          </a:r>
        </a:p>
      </dgm:t>
    </dgm:pt>
    <dgm:pt modelId="{930FBC3D-8D37-47D2-B70C-7C55822B58C1}" type="parTrans" cxnId="{F91062EE-4A02-4AB0-8481-758A04D5E7E6}">
      <dgm:prSet/>
      <dgm:spPr/>
      <dgm:t>
        <a:bodyPr/>
        <a:lstStyle/>
        <a:p>
          <a:endParaRPr lang="pl-PL"/>
        </a:p>
      </dgm:t>
    </dgm:pt>
    <dgm:pt modelId="{F38F9A9F-102B-470D-934C-6F6CFD562900}" type="sibTrans" cxnId="{F91062EE-4A02-4AB0-8481-758A04D5E7E6}">
      <dgm:prSet/>
      <dgm:spPr/>
      <dgm:t>
        <a:bodyPr/>
        <a:lstStyle/>
        <a:p>
          <a:endParaRPr lang="pl-PL"/>
        </a:p>
      </dgm:t>
    </dgm:pt>
    <dgm:pt modelId="{7A7A681E-E8BD-4032-8D7A-B5B24EC69A9C}" type="pres">
      <dgm:prSet presAssocID="{240A4259-9C91-4577-B0D7-03FF61E51B84}" presName="linearFlow" presStyleCnt="0">
        <dgm:presLayoutVars>
          <dgm:resizeHandles val="exact"/>
        </dgm:presLayoutVars>
      </dgm:prSet>
      <dgm:spPr/>
    </dgm:pt>
    <dgm:pt modelId="{3D5016BD-B37C-4E7D-9B28-1D28A417AB80}" type="pres">
      <dgm:prSet presAssocID="{2DB90032-01BE-4FCA-A7E2-0B2DE8C39F3A}" presName="node" presStyleLbl="node1" presStyleIdx="0" presStyleCnt="2" custScaleY="56859" custLinFactNeighborX="323" custLinFactNeighborY="12026">
        <dgm:presLayoutVars>
          <dgm:bulletEnabled val="1"/>
        </dgm:presLayoutVars>
      </dgm:prSet>
      <dgm:spPr/>
    </dgm:pt>
    <dgm:pt modelId="{C78036F4-1601-4618-864A-F59A2117FB05}" type="pres">
      <dgm:prSet presAssocID="{AFFDEBB4-8F6D-419E-BCB9-9DEA7A162523}" presName="sibTrans" presStyleLbl="sibTrans2D1" presStyleIdx="0" presStyleCnt="1"/>
      <dgm:spPr/>
    </dgm:pt>
    <dgm:pt modelId="{60F4A60B-D29D-483C-AB65-EF5812C23897}" type="pres">
      <dgm:prSet presAssocID="{AFFDEBB4-8F6D-419E-BCB9-9DEA7A162523}" presName="connectorText" presStyleLbl="sibTrans2D1" presStyleIdx="0" presStyleCnt="1"/>
      <dgm:spPr/>
    </dgm:pt>
    <dgm:pt modelId="{7DF20C0D-28C3-45C8-9030-6FE478E57F9B}" type="pres">
      <dgm:prSet presAssocID="{8062B3A2-8226-41C6-8CC0-2DF11F89EDAB}" presName="node" presStyleLbl="node1" presStyleIdx="1" presStyleCnt="2" custScaleX="109421">
        <dgm:presLayoutVars>
          <dgm:bulletEnabled val="1"/>
        </dgm:presLayoutVars>
      </dgm:prSet>
      <dgm:spPr/>
    </dgm:pt>
  </dgm:ptLst>
  <dgm:cxnLst>
    <dgm:cxn modelId="{468C0A2B-355D-4E87-8823-D9E7BE6B5EE6}" type="presOf" srcId="{AFFDEBB4-8F6D-419E-BCB9-9DEA7A162523}" destId="{C78036F4-1601-4618-864A-F59A2117FB05}" srcOrd="0" destOrd="0" presId="urn:microsoft.com/office/officeart/2005/8/layout/process2"/>
    <dgm:cxn modelId="{5A01F242-D0EE-46D3-8A23-7DA334370C75}" srcId="{240A4259-9C91-4577-B0D7-03FF61E51B84}" destId="{2DB90032-01BE-4FCA-A7E2-0B2DE8C39F3A}" srcOrd="0" destOrd="0" parTransId="{85E03AD1-D7F7-4AE7-99EB-E5ECDEBCC35B}" sibTransId="{AFFDEBB4-8F6D-419E-BCB9-9DEA7A162523}"/>
    <dgm:cxn modelId="{E1AB6C59-E99D-4BC4-868F-1BC213974E05}" type="presOf" srcId="{240A4259-9C91-4577-B0D7-03FF61E51B84}" destId="{7A7A681E-E8BD-4032-8D7A-B5B24EC69A9C}" srcOrd="0" destOrd="0" presId="urn:microsoft.com/office/officeart/2005/8/layout/process2"/>
    <dgm:cxn modelId="{BAF81E96-4F3E-4E4F-80DA-744376879B0F}" type="presOf" srcId="{AFFDEBB4-8F6D-419E-BCB9-9DEA7A162523}" destId="{60F4A60B-D29D-483C-AB65-EF5812C23897}" srcOrd="1" destOrd="0" presId="urn:microsoft.com/office/officeart/2005/8/layout/process2"/>
    <dgm:cxn modelId="{D20BB7C9-1652-4B01-AC25-09B8BF4BC06D}" type="presOf" srcId="{8062B3A2-8226-41C6-8CC0-2DF11F89EDAB}" destId="{7DF20C0D-28C3-45C8-9030-6FE478E57F9B}" srcOrd="0" destOrd="0" presId="urn:microsoft.com/office/officeart/2005/8/layout/process2"/>
    <dgm:cxn modelId="{A73926DB-9F28-4B28-ACDC-C8F835B5DC84}" type="presOf" srcId="{2DB90032-01BE-4FCA-A7E2-0B2DE8C39F3A}" destId="{3D5016BD-B37C-4E7D-9B28-1D28A417AB80}" srcOrd="0" destOrd="0" presId="urn:microsoft.com/office/officeart/2005/8/layout/process2"/>
    <dgm:cxn modelId="{F91062EE-4A02-4AB0-8481-758A04D5E7E6}" srcId="{240A4259-9C91-4577-B0D7-03FF61E51B84}" destId="{8062B3A2-8226-41C6-8CC0-2DF11F89EDAB}" srcOrd="1" destOrd="0" parTransId="{930FBC3D-8D37-47D2-B70C-7C55822B58C1}" sibTransId="{F38F9A9F-102B-470D-934C-6F6CFD562900}"/>
    <dgm:cxn modelId="{2BEB5CB1-D940-45FA-AD04-59D2D9F68BC7}" type="presParOf" srcId="{7A7A681E-E8BD-4032-8D7A-B5B24EC69A9C}" destId="{3D5016BD-B37C-4E7D-9B28-1D28A417AB80}" srcOrd="0" destOrd="0" presId="urn:microsoft.com/office/officeart/2005/8/layout/process2"/>
    <dgm:cxn modelId="{25B0B428-30B4-48BD-A343-3108290645B9}" type="presParOf" srcId="{7A7A681E-E8BD-4032-8D7A-B5B24EC69A9C}" destId="{C78036F4-1601-4618-864A-F59A2117FB05}" srcOrd="1" destOrd="0" presId="urn:microsoft.com/office/officeart/2005/8/layout/process2"/>
    <dgm:cxn modelId="{49CF4110-E6FC-4833-B353-DD31DCF5E8EE}" type="presParOf" srcId="{C78036F4-1601-4618-864A-F59A2117FB05}" destId="{60F4A60B-D29D-483C-AB65-EF5812C23897}" srcOrd="0" destOrd="0" presId="urn:microsoft.com/office/officeart/2005/8/layout/process2"/>
    <dgm:cxn modelId="{DF070C0D-94CF-4851-9247-40C25C258D8C}" type="presParOf" srcId="{7A7A681E-E8BD-4032-8D7A-B5B24EC69A9C}" destId="{7DF20C0D-28C3-45C8-9030-6FE478E57F9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6C09F-2FA2-4397-B705-8BCC2F3776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1BAB4B-C1D5-478E-9C09-674CE76537EB}">
      <dgm:prSet phldrT="[Tekst]"/>
      <dgm:spPr/>
      <dgm:t>
        <a:bodyPr/>
        <a:lstStyle/>
        <a:p>
          <a:r>
            <a:rPr lang="pl-PL" dirty="0"/>
            <a:t>Rezerwy budżetowe – 444,1</a:t>
          </a:r>
          <a:r>
            <a:rPr lang="pl-PL" dirty="0">
              <a:solidFill>
                <a:schemeClr val="bg1"/>
              </a:solidFill>
            </a:rPr>
            <a:t> mln zł </a:t>
          </a:r>
        </a:p>
      </dgm:t>
    </dgm:pt>
    <dgm:pt modelId="{9F63ED78-59C9-4875-AB03-AB77DFAD331F}" type="parTrans" cxnId="{55489B55-7D04-4B2D-8A0F-981CFCAAB9BE}">
      <dgm:prSet/>
      <dgm:spPr/>
      <dgm:t>
        <a:bodyPr/>
        <a:lstStyle/>
        <a:p>
          <a:endParaRPr lang="pl-PL"/>
        </a:p>
      </dgm:t>
    </dgm:pt>
    <dgm:pt modelId="{F9314468-AA06-4D6E-A2D3-0173FBFDBF8C}" type="sibTrans" cxnId="{55489B55-7D04-4B2D-8A0F-981CFCAAB9BE}">
      <dgm:prSet/>
      <dgm:spPr/>
      <dgm:t>
        <a:bodyPr/>
        <a:lstStyle/>
        <a:p>
          <a:endParaRPr lang="pl-PL"/>
        </a:p>
      </dgm:t>
    </dgm:pt>
    <dgm:pt modelId="{5AE7C550-32CE-437C-AF0B-8364630B6519}">
      <dgm:prSet phldrT="[Tekst]" custT="1"/>
      <dgm:spPr/>
      <dgm:t>
        <a:bodyPr/>
        <a:lstStyle/>
        <a:p>
          <a:r>
            <a:rPr lang="pl-PL" sz="2800" dirty="0"/>
            <a:t>Rezerwa </a:t>
          </a:r>
          <a:r>
            <a:rPr lang="pl-PL" sz="2800" dirty="0">
              <a:solidFill>
                <a:schemeClr val="bg1"/>
              </a:solidFill>
            </a:rPr>
            <a:t>ogólna </a:t>
          </a:r>
          <a:r>
            <a:rPr lang="pl-PL" sz="3200" b="1" dirty="0">
              <a:solidFill>
                <a:schemeClr val="bg1"/>
              </a:solidFill>
            </a:rPr>
            <a:t>50 mln zł</a:t>
          </a:r>
        </a:p>
      </dgm:t>
    </dgm:pt>
    <dgm:pt modelId="{E955645D-6111-4499-BB38-EEE0BD3B1DB8}" type="parTrans" cxnId="{9B3CC32C-9151-478A-BC57-817E7805C6B8}">
      <dgm:prSet/>
      <dgm:spPr/>
      <dgm:t>
        <a:bodyPr/>
        <a:lstStyle/>
        <a:p>
          <a:endParaRPr lang="pl-PL"/>
        </a:p>
      </dgm:t>
    </dgm:pt>
    <dgm:pt modelId="{79389C91-8D14-4898-9CDC-7EEB8F9506B5}" type="sibTrans" cxnId="{9B3CC32C-9151-478A-BC57-817E7805C6B8}">
      <dgm:prSet/>
      <dgm:spPr/>
      <dgm:t>
        <a:bodyPr/>
        <a:lstStyle/>
        <a:p>
          <a:endParaRPr lang="pl-PL"/>
        </a:p>
      </dgm:t>
    </dgm:pt>
    <dgm:pt modelId="{633063B3-E38A-402D-8578-552804D68F16}">
      <dgm:prSet phldrT="[Tekst]" custT="1"/>
      <dgm:spPr/>
      <dgm:t>
        <a:bodyPr/>
        <a:lstStyle/>
        <a:p>
          <a:r>
            <a:rPr lang="pl-PL" sz="3200"/>
            <a:t>Rezerwy </a:t>
          </a:r>
          <a:r>
            <a:rPr lang="pl-PL" sz="3200" dirty="0"/>
            <a:t>celowe </a:t>
          </a:r>
          <a:r>
            <a:rPr lang="pl-PL" sz="1800" dirty="0"/>
            <a:t>(ze środków własnych)</a:t>
          </a:r>
          <a:r>
            <a:rPr lang="pl-PL" sz="3200" dirty="0"/>
            <a:t> </a:t>
          </a:r>
          <a:br>
            <a:rPr lang="pl-PL" sz="3200" dirty="0"/>
          </a:br>
          <a:r>
            <a:rPr lang="pl-PL" sz="3200" b="1" dirty="0"/>
            <a:t>388,5 mln zł</a:t>
          </a:r>
        </a:p>
      </dgm:t>
    </dgm:pt>
    <dgm:pt modelId="{74276E95-365D-43EA-BAC8-4B693E39415F}" type="parTrans" cxnId="{86628BCF-7CB9-4A0B-B94D-D682636DC651}">
      <dgm:prSet/>
      <dgm:spPr/>
      <dgm:t>
        <a:bodyPr/>
        <a:lstStyle/>
        <a:p>
          <a:endParaRPr lang="pl-PL"/>
        </a:p>
      </dgm:t>
    </dgm:pt>
    <dgm:pt modelId="{1FBB2F95-71A3-44BD-8E54-BD239E01E375}" type="sibTrans" cxnId="{86628BCF-7CB9-4A0B-B94D-D682636DC651}">
      <dgm:prSet/>
      <dgm:spPr/>
      <dgm:t>
        <a:bodyPr/>
        <a:lstStyle/>
        <a:p>
          <a:endParaRPr lang="pl-PL"/>
        </a:p>
      </dgm:t>
    </dgm:pt>
    <dgm:pt modelId="{47247B97-036C-4EA4-AC0A-94E4B1DAA624}">
      <dgm:prSet phldrT="[Tekst]" custT="1"/>
      <dgm:spPr/>
      <dgm:t>
        <a:bodyPr/>
        <a:lstStyle/>
        <a:p>
          <a:r>
            <a:rPr lang="pl-PL" sz="3200" dirty="0"/>
            <a:t>Rezerwy celowe </a:t>
          </a:r>
          <a:r>
            <a:rPr lang="pl-PL" sz="2000" dirty="0"/>
            <a:t>(finansowane środkami zewnętrznymi)  </a:t>
          </a:r>
          <a:r>
            <a:rPr lang="pl-PL" sz="3200" b="1" dirty="0"/>
            <a:t>5,6 mln zł</a:t>
          </a:r>
        </a:p>
      </dgm:t>
    </dgm:pt>
    <dgm:pt modelId="{EA679C48-FCF7-4DFF-860B-9AF6113D711F}" type="parTrans" cxnId="{BC65A6C9-67E0-4BE3-9528-98465D9C5922}">
      <dgm:prSet/>
      <dgm:spPr/>
      <dgm:t>
        <a:bodyPr/>
        <a:lstStyle/>
        <a:p>
          <a:endParaRPr lang="pl-PL"/>
        </a:p>
      </dgm:t>
    </dgm:pt>
    <dgm:pt modelId="{1C3C2551-AD99-41DE-92CF-24369875CFBA}" type="sibTrans" cxnId="{BC65A6C9-67E0-4BE3-9528-98465D9C5922}">
      <dgm:prSet/>
      <dgm:spPr/>
      <dgm:t>
        <a:bodyPr/>
        <a:lstStyle/>
        <a:p>
          <a:endParaRPr lang="pl-PL"/>
        </a:p>
      </dgm:t>
    </dgm:pt>
    <dgm:pt modelId="{A3E66D31-4244-483A-AB62-CE7BA3655EB5}" type="pres">
      <dgm:prSet presAssocID="{EFB6C09F-2FA2-4397-B705-8BCC2F3776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3FFFD6-D930-4810-92F2-7FBF74E5AF06}" type="pres">
      <dgm:prSet presAssocID="{281BAB4B-C1D5-478E-9C09-674CE76537EB}" presName="root1" presStyleCnt="0"/>
      <dgm:spPr/>
    </dgm:pt>
    <dgm:pt modelId="{B377F9B7-89AC-4408-B4C9-94FC60F18EF8}" type="pres">
      <dgm:prSet presAssocID="{281BAB4B-C1D5-478E-9C09-674CE76537EB}" presName="LevelOneTextNode" presStyleLbl="node0" presStyleIdx="0" presStyleCnt="1" custScaleX="271771" custScaleY="83578">
        <dgm:presLayoutVars>
          <dgm:chPref val="3"/>
        </dgm:presLayoutVars>
      </dgm:prSet>
      <dgm:spPr/>
    </dgm:pt>
    <dgm:pt modelId="{9DB7BFB0-029A-4F9F-8BE5-39740BC1A551}" type="pres">
      <dgm:prSet presAssocID="{281BAB4B-C1D5-478E-9C09-674CE76537EB}" presName="level2hierChild" presStyleCnt="0"/>
      <dgm:spPr/>
    </dgm:pt>
    <dgm:pt modelId="{A69B06AB-FD9B-41B3-B08A-2001CA3F361C}" type="pres">
      <dgm:prSet presAssocID="{E955645D-6111-4499-BB38-EEE0BD3B1DB8}" presName="conn2-1" presStyleLbl="parChTrans1D2" presStyleIdx="0" presStyleCnt="3"/>
      <dgm:spPr/>
    </dgm:pt>
    <dgm:pt modelId="{4DAE08F8-DD13-4DCF-B7A4-FCF52DC294D3}" type="pres">
      <dgm:prSet presAssocID="{E955645D-6111-4499-BB38-EEE0BD3B1DB8}" presName="connTx" presStyleLbl="parChTrans1D2" presStyleIdx="0" presStyleCnt="3"/>
      <dgm:spPr/>
    </dgm:pt>
    <dgm:pt modelId="{30711951-4A99-4D12-B025-24B964557D21}" type="pres">
      <dgm:prSet presAssocID="{5AE7C550-32CE-437C-AF0B-8364630B6519}" presName="root2" presStyleCnt="0"/>
      <dgm:spPr/>
    </dgm:pt>
    <dgm:pt modelId="{AE111D95-7F89-49EF-9D73-E30FC8E63714}" type="pres">
      <dgm:prSet presAssocID="{5AE7C550-32CE-437C-AF0B-8364630B6519}" presName="LevelTwoTextNode" presStyleLbl="node2" presStyleIdx="0" presStyleCnt="3" custScaleX="137228" custScaleY="91307">
        <dgm:presLayoutVars>
          <dgm:chPref val="3"/>
        </dgm:presLayoutVars>
      </dgm:prSet>
      <dgm:spPr/>
    </dgm:pt>
    <dgm:pt modelId="{A8EE4E0C-814F-480C-840C-371CB1011704}" type="pres">
      <dgm:prSet presAssocID="{5AE7C550-32CE-437C-AF0B-8364630B6519}" presName="level3hierChild" presStyleCnt="0"/>
      <dgm:spPr/>
    </dgm:pt>
    <dgm:pt modelId="{898AEF00-527D-4C6B-851A-A24194FFD371}" type="pres">
      <dgm:prSet presAssocID="{74276E95-365D-43EA-BAC8-4B693E39415F}" presName="conn2-1" presStyleLbl="parChTrans1D2" presStyleIdx="1" presStyleCnt="3"/>
      <dgm:spPr/>
    </dgm:pt>
    <dgm:pt modelId="{98EBEB38-0C98-4902-8BCC-021270679790}" type="pres">
      <dgm:prSet presAssocID="{74276E95-365D-43EA-BAC8-4B693E39415F}" presName="connTx" presStyleLbl="parChTrans1D2" presStyleIdx="1" presStyleCnt="3"/>
      <dgm:spPr/>
    </dgm:pt>
    <dgm:pt modelId="{5F0EAEAD-E890-40A8-A137-D0F452B7DD5F}" type="pres">
      <dgm:prSet presAssocID="{633063B3-E38A-402D-8578-552804D68F16}" presName="root2" presStyleCnt="0"/>
      <dgm:spPr/>
    </dgm:pt>
    <dgm:pt modelId="{AF4C40EB-15BD-4FD7-8981-63F4FECC6EDB}" type="pres">
      <dgm:prSet presAssocID="{633063B3-E38A-402D-8578-552804D68F16}" presName="LevelTwoTextNode" presStyleLbl="node2" presStyleIdx="1" presStyleCnt="3" custScaleX="138342" custLinFactNeighborX="535" custLinFactNeighborY="-6058">
        <dgm:presLayoutVars>
          <dgm:chPref val="3"/>
        </dgm:presLayoutVars>
      </dgm:prSet>
      <dgm:spPr/>
    </dgm:pt>
    <dgm:pt modelId="{A6173C63-944A-48A0-AA80-56229C9B07B5}" type="pres">
      <dgm:prSet presAssocID="{633063B3-E38A-402D-8578-552804D68F16}" presName="level3hierChild" presStyleCnt="0"/>
      <dgm:spPr/>
    </dgm:pt>
    <dgm:pt modelId="{0B90BDB3-A34A-4A33-8B68-2AA41D013BC8}" type="pres">
      <dgm:prSet presAssocID="{EA679C48-FCF7-4DFF-860B-9AF6113D711F}" presName="conn2-1" presStyleLbl="parChTrans1D2" presStyleIdx="2" presStyleCnt="3"/>
      <dgm:spPr/>
    </dgm:pt>
    <dgm:pt modelId="{7D158C81-1A25-40F4-B83A-582883FF682C}" type="pres">
      <dgm:prSet presAssocID="{EA679C48-FCF7-4DFF-860B-9AF6113D711F}" presName="connTx" presStyleLbl="parChTrans1D2" presStyleIdx="2" presStyleCnt="3"/>
      <dgm:spPr/>
    </dgm:pt>
    <dgm:pt modelId="{47012CA9-5FF6-427D-9E53-CCAFB6C87332}" type="pres">
      <dgm:prSet presAssocID="{47247B97-036C-4EA4-AC0A-94E4B1DAA624}" presName="root2" presStyleCnt="0"/>
      <dgm:spPr/>
    </dgm:pt>
    <dgm:pt modelId="{8A0F7985-D0C7-49B2-90DD-9FE62BCC8251}" type="pres">
      <dgm:prSet presAssocID="{47247B97-036C-4EA4-AC0A-94E4B1DAA624}" presName="LevelTwoTextNode" presStyleLbl="node2" presStyleIdx="2" presStyleCnt="3" custScaleX="141553">
        <dgm:presLayoutVars>
          <dgm:chPref val="3"/>
        </dgm:presLayoutVars>
      </dgm:prSet>
      <dgm:spPr/>
    </dgm:pt>
    <dgm:pt modelId="{C26D373F-51A4-4751-951A-8A0674DBFD76}" type="pres">
      <dgm:prSet presAssocID="{47247B97-036C-4EA4-AC0A-94E4B1DAA624}" presName="level3hierChild" presStyleCnt="0"/>
      <dgm:spPr/>
    </dgm:pt>
  </dgm:ptLst>
  <dgm:cxnLst>
    <dgm:cxn modelId="{9B3CC32C-9151-478A-BC57-817E7805C6B8}" srcId="{281BAB4B-C1D5-478E-9C09-674CE76537EB}" destId="{5AE7C550-32CE-437C-AF0B-8364630B6519}" srcOrd="0" destOrd="0" parTransId="{E955645D-6111-4499-BB38-EEE0BD3B1DB8}" sibTransId="{79389C91-8D14-4898-9CDC-7EEB8F9506B5}"/>
    <dgm:cxn modelId="{6DCE3462-97BA-46E4-8AB4-370260DC652F}" type="presOf" srcId="{EA679C48-FCF7-4DFF-860B-9AF6113D711F}" destId="{7D158C81-1A25-40F4-B83A-582883FF682C}" srcOrd="1" destOrd="0" presId="urn:microsoft.com/office/officeart/2008/layout/HorizontalMultiLevelHierarchy"/>
    <dgm:cxn modelId="{0EF96B47-8D1F-4972-98FA-2AC38F59BB1B}" type="presOf" srcId="{E955645D-6111-4499-BB38-EEE0BD3B1DB8}" destId="{A69B06AB-FD9B-41B3-B08A-2001CA3F361C}" srcOrd="0" destOrd="0" presId="urn:microsoft.com/office/officeart/2008/layout/HorizontalMultiLevelHierarchy"/>
    <dgm:cxn modelId="{09BE7152-15B0-4213-9638-2C32538827DE}" type="presOf" srcId="{5AE7C550-32CE-437C-AF0B-8364630B6519}" destId="{AE111D95-7F89-49EF-9D73-E30FC8E63714}" srcOrd="0" destOrd="0" presId="urn:microsoft.com/office/officeart/2008/layout/HorizontalMultiLevelHierarchy"/>
    <dgm:cxn modelId="{55489B55-7D04-4B2D-8A0F-981CFCAAB9BE}" srcId="{EFB6C09F-2FA2-4397-B705-8BCC2F3776D5}" destId="{281BAB4B-C1D5-478E-9C09-674CE76537EB}" srcOrd="0" destOrd="0" parTransId="{9F63ED78-59C9-4875-AB03-AB77DFAD331F}" sibTransId="{F9314468-AA06-4D6E-A2D3-0173FBFDBF8C}"/>
    <dgm:cxn modelId="{FEBEEC76-0EB9-4004-857B-2E379CED737C}" type="presOf" srcId="{74276E95-365D-43EA-BAC8-4B693E39415F}" destId="{98EBEB38-0C98-4902-8BCC-021270679790}" srcOrd="1" destOrd="0" presId="urn:microsoft.com/office/officeart/2008/layout/HorizontalMultiLevelHierarchy"/>
    <dgm:cxn modelId="{F2792382-0AB4-4E0C-B6F8-CF0F97AAA92F}" type="presOf" srcId="{EA679C48-FCF7-4DFF-860B-9AF6113D711F}" destId="{0B90BDB3-A34A-4A33-8B68-2AA41D013BC8}" srcOrd="0" destOrd="0" presId="urn:microsoft.com/office/officeart/2008/layout/HorizontalMultiLevelHierarchy"/>
    <dgm:cxn modelId="{30329884-8FD2-4893-B7F2-00AB916764E3}" type="presOf" srcId="{EFB6C09F-2FA2-4397-B705-8BCC2F3776D5}" destId="{A3E66D31-4244-483A-AB62-CE7BA3655EB5}" srcOrd="0" destOrd="0" presId="urn:microsoft.com/office/officeart/2008/layout/HorizontalMultiLevelHierarchy"/>
    <dgm:cxn modelId="{EECC5D91-BC35-43F6-9E5C-9318F336BD94}" type="presOf" srcId="{E955645D-6111-4499-BB38-EEE0BD3B1DB8}" destId="{4DAE08F8-DD13-4DCF-B7A4-FCF52DC294D3}" srcOrd="1" destOrd="0" presId="urn:microsoft.com/office/officeart/2008/layout/HorizontalMultiLevelHierarchy"/>
    <dgm:cxn modelId="{5724969D-87E9-4538-8356-E1867C0EE2D9}" type="presOf" srcId="{47247B97-036C-4EA4-AC0A-94E4B1DAA624}" destId="{8A0F7985-D0C7-49B2-90DD-9FE62BCC8251}" srcOrd="0" destOrd="0" presId="urn:microsoft.com/office/officeart/2008/layout/HorizontalMultiLevelHierarchy"/>
    <dgm:cxn modelId="{02D17EAF-2447-4EAF-9561-E4137096C1AE}" type="presOf" srcId="{281BAB4B-C1D5-478E-9C09-674CE76537EB}" destId="{B377F9B7-89AC-4408-B4C9-94FC60F18EF8}" srcOrd="0" destOrd="0" presId="urn:microsoft.com/office/officeart/2008/layout/HorizontalMultiLevelHierarchy"/>
    <dgm:cxn modelId="{BC65A6C9-67E0-4BE3-9528-98465D9C5922}" srcId="{281BAB4B-C1D5-478E-9C09-674CE76537EB}" destId="{47247B97-036C-4EA4-AC0A-94E4B1DAA624}" srcOrd="2" destOrd="0" parTransId="{EA679C48-FCF7-4DFF-860B-9AF6113D711F}" sibTransId="{1C3C2551-AD99-41DE-92CF-24369875CFBA}"/>
    <dgm:cxn modelId="{86628BCF-7CB9-4A0B-B94D-D682636DC651}" srcId="{281BAB4B-C1D5-478E-9C09-674CE76537EB}" destId="{633063B3-E38A-402D-8578-552804D68F16}" srcOrd="1" destOrd="0" parTransId="{74276E95-365D-43EA-BAC8-4B693E39415F}" sibTransId="{1FBB2F95-71A3-44BD-8E54-BD239E01E375}"/>
    <dgm:cxn modelId="{6BB7D2DB-E2CF-4039-BE6D-579EB880766A}" type="presOf" srcId="{74276E95-365D-43EA-BAC8-4B693E39415F}" destId="{898AEF00-527D-4C6B-851A-A24194FFD371}" srcOrd="0" destOrd="0" presId="urn:microsoft.com/office/officeart/2008/layout/HorizontalMultiLevelHierarchy"/>
    <dgm:cxn modelId="{F547A7E5-CCE4-4E46-8CCE-24219D90024E}" type="presOf" srcId="{633063B3-E38A-402D-8578-552804D68F16}" destId="{AF4C40EB-15BD-4FD7-8981-63F4FECC6EDB}" srcOrd="0" destOrd="0" presId="urn:microsoft.com/office/officeart/2008/layout/HorizontalMultiLevelHierarchy"/>
    <dgm:cxn modelId="{FB790F69-2D8B-492C-9187-7226F136A011}" type="presParOf" srcId="{A3E66D31-4244-483A-AB62-CE7BA3655EB5}" destId="{2B3FFFD6-D930-4810-92F2-7FBF74E5AF06}" srcOrd="0" destOrd="0" presId="urn:microsoft.com/office/officeart/2008/layout/HorizontalMultiLevelHierarchy"/>
    <dgm:cxn modelId="{8DDB8A99-A051-40E4-BB3B-5CFD758DF4C2}" type="presParOf" srcId="{2B3FFFD6-D930-4810-92F2-7FBF74E5AF06}" destId="{B377F9B7-89AC-4408-B4C9-94FC60F18EF8}" srcOrd="0" destOrd="0" presId="urn:microsoft.com/office/officeart/2008/layout/HorizontalMultiLevelHierarchy"/>
    <dgm:cxn modelId="{B8EE769E-E871-4D75-9428-C410BEDCB393}" type="presParOf" srcId="{2B3FFFD6-D930-4810-92F2-7FBF74E5AF06}" destId="{9DB7BFB0-029A-4F9F-8BE5-39740BC1A551}" srcOrd="1" destOrd="0" presId="urn:microsoft.com/office/officeart/2008/layout/HorizontalMultiLevelHierarchy"/>
    <dgm:cxn modelId="{8A04D287-9EF4-415D-B743-13197711FC5C}" type="presParOf" srcId="{9DB7BFB0-029A-4F9F-8BE5-39740BC1A551}" destId="{A69B06AB-FD9B-41B3-B08A-2001CA3F361C}" srcOrd="0" destOrd="0" presId="urn:microsoft.com/office/officeart/2008/layout/HorizontalMultiLevelHierarchy"/>
    <dgm:cxn modelId="{C1E60D15-890A-4F2F-AED4-BD05DC8A09F6}" type="presParOf" srcId="{A69B06AB-FD9B-41B3-B08A-2001CA3F361C}" destId="{4DAE08F8-DD13-4DCF-B7A4-FCF52DC294D3}" srcOrd="0" destOrd="0" presId="urn:microsoft.com/office/officeart/2008/layout/HorizontalMultiLevelHierarchy"/>
    <dgm:cxn modelId="{2BE82907-B595-43D1-9714-C68AEC79AFE6}" type="presParOf" srcId="{9DB7BFB0-029A-4F9F-8BE5-39740BC1A551}" destId="{30711951-4A99-4D12-B025-24B964557D21}" srcOrd="1" destOrd="0" presId="urn:microsoft.com/office/officeart/2008/layout/HorizontalMultiLevelHierarchy"/>
    <dgm:cxn modelId="{0A56F94A-C38A-444F-8356-55392D817FD7}" type="presParOf" srcId="{30711951-4A99-4D12-B025-24B964557D21}" destId="{AE111D95-7F89-49EF-9D73-E30FC8E63714}" srcOrd="0" destOrd="0" presId="urn:microsoft.com/office/officeart/2008/layout/HorizontalMultiLevelHierarchy"/>
    <dgm:cxn modelId="{FC0BB1CD-978C-4D30-B34A-2ED200AE5ADD}" type="presParOf" srcId="{30711951-4A99-4D12-B025-24B964557D21}" destId="{A8EE4E0C-814F-480C-840C-371CB1011704}" srcOrd="1" destOrd="0" presId="urn:microsoft.com/office/officeart/2008/layout/HorizontalMultiLevelHierarchy"/>
    <dgm:cxn modelId="{E354B747-4CC8-4488-BB73-FB9C01F0EBB4}" type="presParOf" srcId="{9DB7BFB0-029A-4F9F-8BE5-39740BC1A551}" destId="{898AEF00-527D-4C6B-851A-A24194FFD371}" srcOrd="2" destOrd="0" presId="urn:microsoft.com/office/officeart/2008/layout/HorizontalMultiLevelHierarchy"/>
    <dgm:cxn modelId="{18BDEB53-EB39-47E4-B742-63A53B31AB17}" type="presParOf" srcId="{898AEF00-527D-4C6B-851A-A24194FFD371}" destId="{98EBEB38-0C98-4902-8BCC-021270679790}" srcOrd="0" destOrd="0" presId="urn:microsoft.com/office/officeart/2008/layout/HorizontalMultiLevelHierarchy"/>
    <dgm:cxn modelId="{54DA8E26-675F-4AFA-A4EF-7AAF3415CA59}" type="presParOf" srcId="{9DB7BFB0-029A-4F9F-8BE5-39740BC1A551}" destId="{5F0EAEAD-E890-40A8-A137-D0F452B7DD5F}" srcOrd="3" destOrd="0" presId="urn:microsoft.com/office/officeart/2008/layout/HorizontalMultiLevelHierarchy"/>
    <dgm:cxn modelId="{9C78C8A1-CB52-4EC4-BB81-DCC6B3F7AA33}" type="presParOf" srcId="{5F0EAEAD-E890-40A8-A137-D0F452B7DD5F}" destId="{AF4C40EB-15BD-4FD7-8981-63F4FECC6EDB}" srcOrd="0" destOrd="0" presId="urn:microsoft.com/office/officeart/2008/layout/HorizontalMultiLevelHierarchy"/>
    <dgm:cxn modelId="{38F58B92-115E-4296-A5AD-8DA7C2C00BA2}" type="presParOf" srcId="{5F0EAEAD-E890-40A8-A137-D0F452B7DD5F}" destId="{A6173C63-944A-48A0-AA80-56229C9B07B5}" srcOrd="1" destOrd="0" presId="urn:microsoft.com/office/officeart/2008/layout/HorizontalMultiLevelHierarchy"/>
    <dgm:cxn modelId="{4E58BA2A-D10B-4269-A03A-057580DBB656}" type="presParOf" srcId="{9DB7BFB0-029A-4F9F-8BE5-39740BC1A551}" destId="{0B90BDB3-A34A-4A33-8B68-2AA41D013BC8}" srcOrd="4" destOrd="0" presId="urn:microsoft.com/office/officeart/2008/layout/HorizontalMultiLevelHierarchy"/>
    <dgm:cxn modelId="{E1F6D275-8D77-4F46-9977-9A7EBE560160}" type="presParOf" srcId="{0B90BDB3-A34A-4A33-8B68-2AA41D013BC8}" destId="{7D158C81-1A25-40F4-B83A-582883FF682C}" srcOrd="0" destOrd="0" presId="urn:microsoft.com/office/officeart/2008/layout/HorizontalMultiLevelHierarchy"/>
    <dgm:cxn modelId="{CA1BA1BA-A58E-4809-8A7C-8ADFC861D7B0}" type="presParOf" srcId="{9DB7BFB0-029A-4F9F-8BE5-39740BC1A551}" destId="{47012CA9-5FF6-427D-9E53-CCAFB6C87332}" srcOrd="5" destOrd="0" presId="urn:microsoft.com/office/officeart/2008/layout/HorizontalMultiLevelHierarchy"/>
    <dgm:cxn modelId="{D64C7E5D-C13B-4D4D-ADE8-1A3D4814A311}" type="presParOf" srcId="{47012CA9-5FF6-427D-9E53-CCAFB6C87332}" destId="{8A0F7985-D0C7-49B2-90DD-9FE62BCC8251}" srcOrd="0" destOrd="0" presId="urn:microsoft.com/office/officeart/2008/layout/HorizontalMultiLevelHierarchy"/>
    <dgm:cxn modelId="{11B24782-EB1F-4C20-AE09-6ED1482A0873}" type="presParOf" srcId="{47012CA9-5FF6-427D-9E53-CCAFB6C87332}" destId="{C26D373F-51A4-4751-951A-8A0674DBFD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EA816D-F851-47BB-9165-774C4E2ECCFE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4133F8DE-6E13-4324-A5B2-E8B6A5940AFF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1800" dirty="0"/>
            <a:t>Finansowane ze środków własnych</a:t>
          </a:r>
        </a:p>
        <a:p>
          <a:r>
            <a:rPr lang="pl-PL" sz="1600" b="1" dirty="0">
              <a:solidFill>
                <a:schemeClr val="tx1"/>
              </a:solidFill>
            </a:rPr>
            <a:t>8 497 875 024 zł</a:t>
          </a:r>
        </a:p>
      </dgm:t>
    </dgm:pt>
    <dgm:pt modelId="{51083DD2-EF9D-4BC0-BEE3-8550979B68A3}" type="parTrans" cxnId="{B7EAF8AE-B083-436B-B04A-665692F32B2A}">
      <dgm:prSet/>
      <dgm:spPr/>
      <dgm:t>
        <a:bodyPr/>
        <a:lstStyle/>
        <a:p>
          <a:endParaRPr lang="pl-PL"/>
        </a:p>
      </dgm:t>
    </dgm:pt>
    <dgm:pt modelId="{BBA4A954-817D-497B-8EC9-9A2305B62ABF}" type="sibTrans" cxnId="{B7EAF8AE-B083-436B-B04A-665692F32B2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l-PL" dirty="0"/>
        </a:p>
      </dgm:t>
    </dgm:pt>
    <dgm:pt modelId="{697D4E39-4571-4075-856A-4C77C3B1DB16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1800" dirty="0"/>
            <a:t>Finansowane z dotacji i płatności</a:t>
          </a:r>
        </a:p>
        <a:p>
          <a:r>
            <a:rPr lang="pl-PL" sz="1600" b="1" dirty="0">
              <a:solidFill>
                <a:schemeClr val="tx1"/>
              </a:solidFill>
            </a:rPr>
            <a:t>635 007 449 zł</a:t>
          </a:r>
        </a:p>
      </dgm:t>
    </dgm:pt>
    <dgm:pt modelId="{F0E1C48F-AA75-4B94-A7D1-25055651A39B}" type="parTrans" cxnId="{663AD379-9CEC-4B14-8601-A36308A5A9A6}">
      <dgm:prSet/>
      <dgm:spPr/>
      <dgm:t>
        <a:bodyPr/>
        <a:lstStyle/>
        <a:p>
          <a:endParaRPr lang="pl-PL"/>
        </a:p>
      </dgm:t>
    </dgm:pt>
    <dgm:pt modelId="{9875A84C-C0D3-45C7-B1A7-8026EF824CEA}" type="sibTrans" cxnId="{663AD379-9CEC-4B14-8601-A36308A5A9A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l-PL" dirty="0"/>
        </a:p>
      </dgm:t>
    </dgm:pt>
    <dgm:pt modelId="{F930C5EB-E31B-4551-85C5-29F5239585AA}">
      <dgm:prSet phldrT="[Tekst]" custT="1"/>
      <dgm:spPr/>
      <dgm:t>
        <a:bodyPr/>
        <a:lstStyle/>
        <a:p>
          <a:r>
            <a:rPr lang="pl-PL" sz="1500" dirty="0"/>
            <a:t>Przedsięwzięcia WPF o charakterze </a:t>
          </a:r>
          <a:r>
            <a:rPr lang="pl-PL" sz="1800" b="1" u="sng" dirty="0"/>
            <a:t>majątkowym</a:t>
          </a:r>
        </a:p>
        <a:p>
          <a:r>
            <a:rPr lang="pl-PL" sz="1600" b="1" dirty="0">
              <a:solidFill>
                <a:schemeClr val="tx1"/>
              </a:solidFill>
            </a:rPr>
            <a:t>9 132 882 473 zł</a:t>
          </a:r>
        </a:p>
      </dgm:t>
    </dgm:pt>
    <dgm:pt modelId="{C0927153-DF74-4C77-9B86-B37FB0707BC6}" type="parTrans" cxnId="{F75C55E4-ABC5-437C-8974-768391255311}">
      <dgm:prSet/>
      <dgm:spPr/>
      <dgm:t>
        <a:bodyPr/>
        <a:lstStyle/>
        <a:p>
          <a:endParaRPr lang="pl-PL"/>
        </a:p>
      </dgm:t>
    </dgm:pt>
    <dgm:pt modelId="{3533A62F-B1E8-423D-B87C-DFD77D1C6EE8}" type="sibTrans" cxnId="{F75C55E4-ABC5-437C-8974-768391255311}">
      <dgm:prSet/>
      <dgm:spPr/>
      <dgm:t>
        <a:bodyPr/>
        <a:lstStyle/>
        <a:p>
          <a:endParaRPr lang="pl-PL"/>
        </a:p>
      </dgm:t>
    </dgm:pt>
    <dgm:pt modelId="{934448E0-F2D2-4DAF-A70D-2DA39E7E4F80}" type="pres">
      <dgm:prSet presAssocID="{B7EA816D-F851-47BB-9165-774C4E2ECCFE}" presName="linearFlow" presStyleCnt="0">
        <dgm:presLayoutVars>
          <dgm:dir/>
          <dgm:resizeHandles val="exact"/>
        </dgm:presLayoutVars>
      </dgm:prSet>
      <dgm:spPr/>
    </dgm:pt>
    <dgm:pt modelId="{F222CD7F-80C4-4A3D-A5CA-27BC737D657D}" type="pres">
      <dgm:prSet presAssocID="{4133F8DE-6E13-4324-A5B2-E8B6A5940AFF}" presName="node" presStyleLbl="node1" presStyleIdx="0" presStyleCnt="3" custScaleX="136312" custLinFactX="-41509" custLinFactNeighborX="-100000" custLinFactNeighborY="961">
        <dgm:presLayoutVars>
          <dgm:bulletEnabled val="1"/>
        </dgm:presLayoutVars>
      </dgm:prSet>
      <dgm:spPr/>
    </dgm:pt>
    <dgm:pt modelId="{E7EA1ADA-9ADC-488D-B4DE-B75D10EB43D0}" type="pres">
      <dgm:prSet presAssocID="{BBA4A954-817D-497B-8EC9-9A2305B62ABF}" presName="spacerL" presStyleCnt="0"/>
      <dgm:spPr/>
    </dgm:pt>
    <dgm:pt modelId="{E6A4C4A3-B00F-4A9B-969F-F40F23F46B14}" type="pres">
      <dgm:prSet presAssocID="{BBA4A954-817D-497B-8EC9-9A2305B62ABF}" presName="sibTrans" presStyleLbl="sibTrans2D1" presStyleIdx="0" presStyleCnt="2"/>
      <dgm:spPr/>
    </dgm:pt>
    <dgm:pt modelId="{D3CE232F-70DA-4758-B67E-5DA5F825E0D4}" type="pres">
      <dgm:prSet presAssocID="{BBA4A954-817D-497B-8EC9-9A2305B62ABF}" presName="spacerR" presStyleCnt="0"/>
      <dgm:spPr/>
    </dgm:pt>
    <dgm:pt modelId="{92BCDCB6-F976-4CD0-B4BB-57F9029A393A}" type="pres">
      <dgm:prSet presAssocID="{697D4E39-4571-4075-856A-4C77C3B1DB16}" presName="node" presStyleLbl="node1" presStyleIdx="1" presStyleCnt="3" custScaleX="125607">
        <dgm:presLayoutVars>
          <dgm:bulletEnabled val="1"/>
        </dgm:presLayoutVars>
      </dgm:prSet>
      <dgm:spPr/>
    </dgm:pt>
    <dgm:pt modelId="{9371A06E-266F-4C88-A882-37D181E823A5}" type="pres">
      <dgm:prSet presAssocID="{9875A84C-C0D3-45C7-B1A7-8026EF824CEA}" presName="spacerL" presStyleCnt="0"/>
      <dgm:spPr/>
    </dgm:pt>
    <dgm:pt modelId="{AE02D9A4-46E7-4F58-A495-F34A66145649}" type="pres">
      <dgm:prSet presAssocID="{9875A84C-C0D3-45C7-B1A7-8026EF824CEA}" presName="sibTrans" presStyleLbl="sibTrans2D1" presStyleIdx="1" presStyleCnt="2"/>
      <dgm:spPr/>
    </dgm:pt>
    <dgm:pt modelId="{F49FB9D3-215E-4186-BFCA-1640F68D4039}" type="pres">
      <dgm:prSet presAssocID="{9875A84C-C0D3-45C7-B1A7-8026EF824CEA}" presName="spacerR" presStyleCnt="0"/>
      <dgm:spPr/>
    </dgm:pt>
    <dgm:pt modelId="{1A81AE27-AE26-4A95-A7F8-ACCF36489335}" type="pres">
      <dgm:prSet presAssocID="{F930C5EB-E31B-4551-85C5-29F5239585AA}" presName="node" presStyleLbl="node1" presStyleIdx="2" presStyleCnt="3" custScaleX="117249">
        <dgm:presLayoutVars>
          <dgm:bulletEnabled val="1"/>
        </dgm:presLayoutVars>
      </dgm:prSet>
      <dgm:spPr/>
    </dgm:pt>
  </dgm:ptLst>
  <dgm:cxnLst>
    <dgm:cxn modelId="{B921AB0B-FF74-44B8-A78C-6F4326B060BA}" type="presOf" srcId="{F930C5EB-E31B-4551-85C5-29F5239585AA}" destId="{1A81AE27-AE26-4A95-A7F8-ACCF36489335}" srcOrd="0" destOrd="0" presId="urn:microsoft.com/office/officeart/2005/8/layout/equation1"/>
    <dgm:cxn modelId="{6B1D9B14-FE76-4FD3-970F-486845CD7F65}" type="presOf" srcId="{4133F8DE-6E13-4324-A5B2-E8B6A5940AFF}" destId="{F222CD7F-80C4-4A3D-A5CA-27BC737D657D}" srcOrd="0" destOrd="0" presId="urn:microsoft.com/office/officeart/2005/8/layout/equation1"/>
    <dgm:cxn modelId="{F405D82D-FE67-4162-9DA6-C0B00061C4F8}" type="presOf" srcId="{697D4E39-4571-4075-856A-4C77C3B1DB16}" destId="{92BCDCB6-F976-4CD0-B4BB-57F9029A393A}" srcOrd="0" destOrd="0" presId="urn:microsoft.com/office/officeart/2005/8/layout/equation1"/>
    <dgm:cxn modelId="{FC3D5D44-AD25-4505-BD82-6CD2756EFF71}" type="presOf" srcId="{B7EA816D-F851-47BB-9165-774C4E2ECCFE}" destId="{934448E0-F2D2-4DAF-A70D-2DA39E7E4F80}" srcOrd="0" destOrd="0" presId="urn:microsoft.com/office/officeart/2005/8/layout/equation1"/>
    <dgm:cxn modelId="{88E48565-E676-48B9-A5C7-2977EEA11030}" type="presOf" srcId="{9875A84C-C0D3-45C7-B1A7-8026EF824CEA}" destId="{AE02D9A4-46E7-4F58-A495-F34A66145649}" srcOrd="0" destOrd="0" presId="urn:microsoft.com/office/officeart/2005/8/layout/equation1"/>
    <dgm:cxn modelId="{663AD379-9CEC-4B14-8601-A36308A5A9A6}" srcId="{B7EA816D-F851-47BB-9165-774C4E2ECCFE}" destId="{697D4E39-4571-4075-856A-4C77C3B1DB16}" srcOrd="1" destOrd="0" parTransId="{F0E1C48F-AA75-4B94-A7D1-25055651A39B}" sibTransId="{9875A84C-C0D3-45C7-B1A7-8026EF824CEA}"/>
    <dgm:cxn modelId="{A9393595-A55E-4EDD-A046-6B3E6837CD6A}" type="presOf" srcId="{BBA4A954-817D-497B-8EC9-9A2305B62ABF}" destId="{E6A4C4A3-B00F-4A9B-969F-F40F23F46B14}" srcOrd="0" destOrd="0" presId="urn:microsoft.com/office/officeart/2005/8/layout/equation1"/>
    <dgm:cxn modelId="{B7EAF8AE-B083-436B-B04A-665692F32B2A}" srcId="{B7EA816D-F851-47BB-9165-774C4E2ECCFE}" destId="{4133F8DE-6E13-4324-A5B2-E8B6A5940AFF}" srcOrd="0" destOrd="0" parTransId="{51083DD2-EF9D-4BC0-BEE3-8550979B68A3}" sibTransId="{BBA4A954-817D-497B-8EC9-9A2305B62ABF}"/>
    <dgm:cxn modelId="{F75C55E4-ABC5-437C-8974-768391255311}" srcId="{B7EA816D-F851-47BB-9165-774C4E2ECCFE}" destId="{F930C5EB-E31B-4551-85C5-29F5239585AA}" srcOrd="2" destOrd="0" parTransId="{C0927153-DF74-4C77-9B86-B37FB0707BC6}" sibTransId="{3533A62F-B1E8-423D-B87C-DFD77D1C6EE8}"/>
    <dgm:cxn modelId="{5715E360-5724-492A-8EDA-F699ACC2CE78}" type="presParOf" srcId="{934448E0-F2D2-4DAF-A70D-2DA39E7E4F80}" destId="{F222CD7F-80C4-4A3D-A5CA-27BC737D657D}" srcOrd="0" destOrd="0" presId="urn:microsoft.com/office/officeart/2005/8/layout/equation1"/>
    <dgm:cxn modelId="{FEF9F4D0-80C8-4C96-B7F7-223FE49F1FC0}" type="presParOf" srcId="{934448E0-F2D2-4DAF-A70D-2DA39E7E4F80}" destId="{E7EA1ADA-9ADC-488D-B4DE-B75D10EB43D0}" srcOrd="1" destOrd="0" presId="urn:microsoft.com/office/officeart/2005/8/layout/equation1"/>
    <dgm:cxn modelId="{7D3CDC0C-E8DD-4624-98FB-6B52B005288F}" type="presParOf" srcId="{934448E0-F2D2-4DAF-A70D-2DA39E7E4F80}" destId="{E6A4C4A3-B00F-4A9B-969F-F40F23F46B14}" srcOrd="2" destOrd="0" presId="urn:microsoft.com/office/officeart/2005/8/layout/equation1"/>
    <dgm:cxn modelId="{60C6E92C-A1E0-4362-AA07-1396F0936D05}" type="presParOf" srcId="{934448E0-F2D2-4DAF-A70D-2DA39E7E4F80}" destId="{D3CE232F-70DA-4758-B67E-5DA5F825E0D4}" srcOrd="3" destOrd="0" presId="urn:microsoft.com/office/officeart/2005/8/layout/equation1"/>
    <dgm:cxn modelId="{7E951BE5-72E8-4729-B879-F42CCF784968}" type="presParOf" srcId="{934448E0-F2D2-4DAF-A70D-2DA39E7E4F80}" destId="{92BCDCB6-F976-4CD0-B4BB-57F9029A393A}" srcOrd="4" destOrd="0" presId="urn:microsoft.com/office/officeart/2005/8/layout/equation1"/>
    <dgm:cxn modelId="{CADCA389-BF98-4008-B7DA-433968A85879}" type="presParOf" srcId="{934448E0-F2D2-4DAF-A70D-2DA39E7E4F80}" destId="{9371A06E-266F-4C88-A882-37D181E823A5}" srcOrd="5" destOrd="0" presId="urn:microsoft.com/office/officeart/2005/8/layout/equation1"/>
    <dgm:cxn modelId="{36E02B8B-D229-440F-B0A8-CABF25A53D45}" type="presParOf" srcId="{934448E0-F2D2-4DAF-A70D-2DA39E7E4F80}" destId="{AE02D9A4-46E7-4F58-A495-F34A66145649}" srcOrd="6" destOrd="0" presId="urn:microsoft.com/office/officeart/2005/8/layout/equation1"/>
    <dgm:cxn modelId="{6565B72C-0CF2-491D-BB8B-53494648B02E}" type="presParOf" srcId="{934448E0-F2D2-4DAF-A70D-2DA39E7E4F80}" destId="{F49FB9D3-215E-4186-BFCA-1640F68D4039}" srcOrd="7" destOrd="0" presId="urn:microsoft.com/office/officeart/2005/8/layout/equation1"/>
    <dgm:cxn modelId="{8F31CB6F-8BA7-4868-ACA5-E1B3B9B8F42B}" type="presParOf" srcId="{934448E0-F2D2-4DAF-A70D-2DA39E7E4F80}" destId="{1A81AE27-AE26-4A95-A7F8-ACCF3648933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8BD410-E925-4465-989B-A28CF82B4761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966192AE-A622-4302-AD16-BE2F954310FD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1500" dirty="0"/>
            <a:t>Finansowane ze środków własnych</a:t>
          </a:r>
        </a:p>
        <a:p>
          <a:r>
            <a:rPr lang="pl-PL" sz="1600" b="1" dirty="0">
              <a:solidFill>
                <a:schemeClr val="tx1"/>
              </a:solidFill>
            </a:rPr>
            <a:t>16 786 449 514 zł</a:t>
          </a:r>
        </a:p>
      </dgm:t>
    </dgm:pt>
    <dgm:pt modelId="{9107AF7D-5199-4C3B-9237-9686C039E864}" type="parTrans" cxnId="{F7E6D553-79D5-467B-8DFF-883B140FB95B}">
      <dgm:prSet/>
      <dgm:spPr/>
      <dgm:t>
        <a:bodyPr/>
        <a:lstStyle/>
        <a:p>
          <a:endParaRPr lang="pl-PL"/>
        </a:p>
      </dgm:t>
    </dgm:pt>
    <dgm:pt modelId="{6031C091-8B49-4ABC-8758-2A040327749E}" type="sibTrans" cxnId="{F7E6D553-79D5-467B-8DFF-883B140FB95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l-PL" dirty="0"/>
        </a:p>
      </dgm:t>
    </dgm:pt>
    <dgm:pt modelId="{09667B92-AA9F-4C8E-92F8-F4F7FC84410A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1800" dirty="0"/>
            <a:t>Finansowane z dotacji i płatności</a:t>
          </a:r>
        </a:p>
        <a:p>
          <a:r>
            <a:rPr lang="pl-PL" sz="1600" b="1" dirty="0">
              <a:solidFill>
                <a:schemeClr val="tx1"/>
              </a:solidFill>
            </a:rPr>
            <a:t>955 088 238 zł</a:t>
          </a:r>
        </a:p>
      </dgm:t>
    </dgm:pt>
    <dgm:pt modelId="{FED48AE9-C682-4270-9300-BC2986EACF42}" type="parTrans" cxnId="{F93C949F-93F6-46B9-A0F9-4C08FA324B03}">
      <dgm:prSet/>
      <dgm:spPr/>
      <dgm:t>
        <a:bodyPr/>
        <a:lstStyle/>
        <a:p>
          <a:endParaRPr lang="pl-PL"/>
        </a:p>
      </dgm:t>
    </dgm:pt>
    <dgm:pt modelId="{E7B18A7C-79FF-493D-A949-3D3403C9070E}" type="sibTrans" cxnId="{F93C949F-93F6-46B9-A0F9-4C08FA324B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l-PL" dirty="0"/>
        </a:p>
      </dgm:t>
    </dgm:pt>
    <dgm:pt modelId="{94126C62-B20E-4BF9-859F-F282E057DF7E}">
      <dgm:prSet phldrT="[Tekst]" custT="1"/>
      <dgm:spPr>
        <a:solidFill>
          <a:srgbClr val="CC9900"/>
        </a:solidFill>
      </dgm:spPr>
      <dgm:t>
        <a:bodyPr/>
        <a:lstStyle/>
        <a:p>
          <a:r>
            <a:rPr lang="pl-PL" sz="1400" dirty="0"/>
            <a:t>Przedsięwzięcia WPF o charakterze </a:t>
          </a:r>
          <a:r>
            <a:rPr lang="pl-PL" sz="1800" b="1" u="sng" dirty="0"/>
            <a:t>bieżącym</a:t>
          </a:r>
        </a:p>
        <a:p>
          <a:r>
            <a:rPr lang="pl-PL" sz="1600" b="1" dirty="0">
              <a:solidFill>
                <a:schemeClr val="tx1"/>
              </a:solidFill>
            </a:rPr>
            <a:t>17 741 537 752 zł</a:t>
          </a:r>
        </a:p>
      </dgm:t>
    </dgm:pt>
    <dgm:pt modelId="{4AEDB3EC-3894-412C-BF6C-C876A9E846CB}" type="parTrans" cxnId="{0886AB54-1003-49CC-8E73-3A3D26EF3662}">
      <dgm:prSet/>
      <dgm:spPr/>
      <dgm:t>
        <a:bodyPr/>
        <a:lstStyle/>
        <a:p>
          <a:endParaRPr lang="pl-PL"/>
        </a:p>
      </dgm:t>
    </dgm:pt>
    <dgm:pt modelId="{812D6D28-427C-496A-A1AF-BE00729734F6}" type="sibTrans" cxnId="{0886AB54-1003-49CC-8E73-3A3D26EF3662}">
      <dgm:prSet/>
      <dgm:spPr/>
      <dgm:t>
        <a:bodyPr/>
        <a:lstStyle/>
        <a:p>
          <a:endParaRPr lang="pl-PL"/>
        </a:p>
      </dgm:t>
    </dgm:pt>
    <dgm:pt modelId="{4DD34882-295C-4850-8107-8197BCDCE931}" type="pres">
      <dgm:prSet presAssocID="{528BD410-E925-4465-989B-A28CF82B4761}" presName="linearFlow" presStyleCnt="0">
        <dgm:presLayoutVars>
          <dgm:dir/>
          <dgm:resizeHandles val="exact"/>
        </dgm:presLayoutVars>
      </dgm:prSet>
      <dgm:spPr/>
    </dgm:pt>
    <dgm:pt modelId="{73E3B521-C6A3-4E2B-9F8C-F46949113232}" type="pres">
      <dgm:prSet presAssocID="{966192AE-A622-4302-AD16-BE2F954310FD}" presName="node" presStyleLbl="node1" presStyleIdx="0" presStyleCnt="3" custScaleX="135754" custScaleY="108605" custLinFactNeighborX="-14858" custLinFactNeighborY="-2164">
        <dgm:presLayoutVars>
          <dgm:bulletEnabled val="1"/>
        </dgm:presLayoutVars>
      </dgm:prSet>
      <dgm:spPr/>
    </dgm:pt>
    <dgm:pt modelId="{DA74EF9D-8D2C-4DC2-8108-32B553B1C8DF}" type="pres">
      <dgm:prSet presAssocID="{6031C091-8B49-4ABC-8758-2A040327749E}" presName="spacerL" presStyleCnt="0"/>
      <dgm:spPr/>
    </dgm:pt>
    <dgm:pt modelId="{C44C6D76-72BA-43FF-B226-1406A9CDCE83}" type="pres">
      <dgm:prSet presAssocID="{6031C091-8B49-4ABC-8758-2A040327749E}" presName="sibTrans" presStyleLbl="sibTrans2D1" presStyleIdx="0" presStyleCnt="2"/>
      <dgm:spPr/>
    </dgm:pt>
    <dgm:pt modelId="{096F2671-978B-4397-B1CD-382AF686FBEF}" type="pres">
      <dgm:prSet presAssocID="{6031C091-8B49-4ABC-8758-2A040327749E}" presName="spacerR" presStyleCnt="0"/>
      <dgm:spPr/>
    </dgm:pt>
    <dgm:pt modelId="{01EAA209-9F0C-44F2-B382-52AFD9720DA0}" type="pres">
      <dgm:prSet presAssocID="{09667B92-AA9F-4C8E-92F8-F4F7FC84410A}" presName="node" presStyleLbl="node1" presStyleIdx="1" presStyleCnt="3" custScaleX="135782">
        <dgm:presLayoutVars>
          <dgm:bulletEnabled val="1"/>
        </dgm:presLayoutVars>
      </dgm:prSet>
      <dgm:spPr/>
    </dgm:pt>
    <dgm:pt modelId="{052307F7-0DE3-4344-9028-8E5DC2141CED}" type="pres">
      <dgm:prSet presAssocID="{E7B18A7C-79FF-493D-A949-3D3403C9070E}" presName="spacerL" presStyleCnt="0"/>
      <dgm:spPr/>
    </dgm:pt>
    <dgm:pt modelId="{9A4F198C-64BB-4E4B-9C1B-937292C60432}" type="pres">
      <dgm:prSet presAssocID="{E7B18A7C-79FF-493D-A949-3D3403C9070E}" presName="sibTrans" presStyleLbl="sibTrans2D1" presStyleIdx="1" presStyleCnt="2"/>
      <dgm:spPr/>
    </dgm:pt>
    <dgm:pt modelId="{B797A4D3-FBFF-49EA-8CC6-BC0089433374}" type="pres">
      <dgm:prSet presAssocID="{E7B18A7C-79FF-493D-A949-3D3403C9070E}" presName="spacerR" presStyleCnt="0"/>
      <dgm:spPr/>
    </dgm:pt>
    <dgm:pt modelId="{9DD36A5F-E8FD-4C0E-8285-F8BEC35CB3B4}" type="pres">
      <dgm:prSet presAssocID="{94126C62-B20E-4BF9-859F-F282E057DF7E}" presName="node" presStyleLbl="node1" presStyleIdx="2" presStyleCnt="3" custScaleX="118904" custLinFactX="9810" custLinFactNeighborX="100000" custLinFactNeighborY="918">
        <dgm:presLayoutVars>
          <dgm:bulletEnabled val="1"/>
        </dgm:presLayoutVars>
      </dgm:prSet>
      <dgm:spPr/>
    </dgm:pt>
  </dgm:ptLst>
  <dgm:cxnLst>
    <dgm:cxn modelId="{EE593C36-208F-474C-90EA-32D64136E6B2}" type="presOf" srcId="{09667B92-AA9F-4C8E-92F8-F4F7FC84410A}" destId="{01EAA209-9F0C-44F2-B382-52AFD9720DA0}" srcOrd="0" destOrd="0" presId="urn:microsoft.com/office/officeart/2005/8/layout/equation1"/>
    <dgm:cxn modelId="{F7E6D553-79D5-467B-8DFF-883B140FB95B}" srcId="{528BD410-E925-4465-989B-A28CF82B4761}" destId="{966192AE-A622-4302-AD16-BE2F954310FD}" srcOrd="0" destOrd="0" parTransId="{9107AF7D-5199-4C3B-9237-9686C039E864}" sibTransId="{6031C091-8B49-4ABC-8758-2A040327749E}"/>
    <dgm:cxn modelId="{0886AB54-1003-49CC-8E73-3A3D26EF3662}" srcId="{528BD410-E925-4465-989B-A28CF82B4761}" destId="{94126C62-B20E-4BF9-859F-F282E057DF7E}" srcOrd="2" destOrd="0" parTransId="{4AEDB3EC-3894-412C-BF6C-C876A9E846CB}" sibTransId="{812D6D28-427C-496A-A1AF-BE00729734F6}"/>
    <dgm:cxn modelId="{DA948F75-E482-43B2-B129-D4AC27A22686}" type="presOf" srcId="{528BD410-E925-4465-989B-A28CF82B4761}" destId="{4DD34882-295C-4850-8107-8197BCDCE931}" srcOrd="0" destOrd="0" presId="urn:microsoft.com/office/officeart/2005/8/layout/equation1"/>
    <dgm:cxn modelId="{C74C4959-82CC-4A18-B2D0-9754C9AE35A4}" type="presOf" srcId="{6031C091-8B49-4ABC-8758-2A040327749E}" destId="{C44C6D76-72BA-43FF-B226-1406A9CDCE83}" srcOrd="0" destOrd="0" presId="urn:microsoft.com/office/officeart/2005/8/layout/equation1"/>
    <dgm:cxn modelId="{F93C949F-93F6-46B9-A0F9-4C08FA324B03}" srcId="{528BD410-E925-4465-989B-A28CF82B4761}" destId="{09667B92-AA9F-4C8E-92F8-F4F7FC84410A}" srcOrd="1" destOrd="0" parTransId="{FED48AE9-C682-4270-9300-BC2986EACF42}" sibTransId="{E7B18A7C-79FF-493D-A949-3D3403C9070E}"/>
    <dgm:cxn modelId="{C1FBDEC8-FF24-4CEB-844B-703D089C8F63}" type="presOf" srcId="{94126C62-B20E-4BF9-859F-F282E057DF7E}" destId="{9DD36A5F-E8FD-4C0E-8285-F8BEC35CB3B4}" srcOrd="0" destOrd="0" presId="urn:microsoft.com/office/officeart/2005/8/layout/equation1"/>
    <dgm:cxn modelId="{EE4634D9-8D36-4376-BDF1-939AA7AC2B33}" type="presOf" srcId="{E7B18A7C-79FF-493D-A949-3D3403C9070E}" destId="{9A4F198C-64BB-4E4B-9C1B-937292C60432}" srcOrd="0" destOrd="0" presId="urn:microsoft.com/office/officeart/2005/8/layout/equation1"/>
    <dgm:cxn modelId="{F19118F7-975D-4E72-B815-8F3DF88A5927}" type="presOf" srcId="{966192AE-A622-4302-AD16-BE2F954310FD}" destId="{73E3B521-C6A3-4E2B-9F8C-F46949113232}" srcOrd="0" destOrd="0" presId="urn:microsoft.com/office/officeart/2005/8/layout/equation1"/>
    <dgm:cxn modelId="{B79441AA-0FCC-40F4-A8F0-73EEBBC98044}" type="presParOf" srcId="{4DD34882-295C-4850-8107-8197BCDCE931}" destId="{73E3B521-C6A3-4E2B-9F8C-F46949113232}" srcOrd="0" destOrd="0" presId="urn:microsoft.com/office/officeart/2005/8/layout/equation1"/>
    <dgm:cxn modelId="{CABA0BA7-A054-4A53-AA06-3360F047688B}" type="presParOf" srcId="{4DD34882-295C-4850-8107-8197BCDCE931}" destId="{DA74EF9D-8D2C-4DC2-8108-32B553B1C8DF}" srcOrd="1" destOrd="0" presId="urn:microsoft.com/office/officeart/2005/8/layout/equation1"/>
    <dgm:cxn modelId="{08F3D527-79B6-4AD0-ABB2-5FAA17C10F93}" type="presParOf" srcId="{4DD34882-295C-4850-8107-8197BCDCE931}" destId="{C44C6D76-72BA-43FF-B226-1406A9CDCE83}" srcOrd="2" destOrd="0" presId="urn:microsoft.com/office/officeart/2005/8/layout/equation1"/>
    <dgm:cxn modelId="{5B096BCC-F804-4822-8382-A0C014A48011}" type="presParOf" srcId="{4DD34882-295C-4850-8107-8197BCDCE931}" destId="{096F2671-978B-4397-B1CD-382AF686FBEF}" srcOrd="3" destOrd="0" presId="urn:microsoft.com/office/officeart/2005/8/layout/equation1"/>
    <dgm:cxn modelId="{13D5B6C3-C56A-4ACC-A254-659867F7A656}" type="presParOf" srcId="{4DD34882-295C-4850-8107-8197BCDCE931}" destId="{01EAA209-9F0C-44F2-B382-52AFD9720DA0}" srcOrd="4" destOrd="0" presId="urn:microsoft.com/office/officeart/2005/8/layout/equation1"/>
    <dgm:cxn modelId="{6E1AC3E9-651A-44F0-9559-725D99F91A6A}" type="presParOf" srcId="{4DD34882-295C-4850-8107-8197BCDCE931}" destId="{052307F7-0DE3-4344-9028-8E5DC2141CED}" srcOrd="5" destOrd="0" presId="urn:microsoft.com/office/officeart/2005/8/layout/equation1"/>
    <dgm:cxn modelId="{F1CEB9B0-DE4B-4C9C-A80B-FC497B4E8EF9}" type="presParOf" srcId="{4DD34882-295C-4850-8107-8197BCDCE931}" destId="{9A4F198C-64BB-4E4B-9C1B-937292C60432}" srcOrd="6" destOrd="0" presId="urn:microsoft.com/office/officeart/2005/8/layout/equation1"/>
    <dgm:cxn modelId="{4A09528A-9897-4EAC-907B-CD53D0194D14}" type="presParOf" srcId="{4DD34882-295C-4850-8107-8197BCDCE931}" destId="{B797A4D3-FBFF-49EA-8CC6-BC0089433374}" srcOrd="7" destOrd="0" presId="urn:microsoft.com/office/officeart/2005/8/layout/equation1"/>
    <dgm:cxn modelId="{923A2A0A-D1A4-4C98-8214-83876C3A1C61}" type="presParOf" srcId="{4DD34882-295C-4850-8107-8197BCDCE931}" destId="{9DD36A5F-E8FD-4C0E-8285-F8BEC35CB3B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F67A44-B08D-453A-AF65-9F0D73B4FE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00210A0-F07F-4103-A5C6-79F35EAF1F18}" type="pres">
      <dgm:prSet presAssocID="{ACF67A44-B08D-453A-AF65-9F0D73B4FE2A}" presName="diagram" presStyleCnt="0">
        <dgm:presLayoutVars>
          <dgm:dir/>
          <dgm:resizeHandles val="exact"/>
        </dgm:presLayoutVars>
      </dgm:prSet>
      <dgm:spPr/>
    </dgm:pt>
  </dgm:ptLst>
  <dgm:cxnLst>
    <dgm:cxn modelId="{95117838-51EB-4CEF-8CE7-7042A2BF8290}" type="presOf" srcId="{ACF67A44-B08D-453A-AF65-9F0D73B4FE2A}" destId="{700210A0-F07F-4103-A5C6-79F35EAF1F1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17126D-FC99-4C85-8B75-B542F1D279D6}" type="doc">
      <dgm:prSet loTypeId="urn:microsoft.com/office/officeart/2005/8/layout/hLis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567F82-BAA8-45B0-B2FD-40309DBFEDDA}">
      <dgm:prSet phldrT="[Tekst]"/>
      <dgm:spPr/>
      <dgm:t>
        <a:bodyPr/>
        <a:lstStyle/>
        <a:p>
          <a:r>
            <a:rPr lang="pl-PL" dirty="0"/>
            <a:t>Drogi wojewódzkie </a:t>
          </a:r>
        </a:p>
      </dgm:t>
    </dgm:pt>
    <dgm:pt modelId="{AB5E9D4A-8B2C-452F-BB73-3886DC01FF58}" type="parTrans" cxnId="{C13DEB55-A511-4C1B-B02A-0B2213865722}">
      <dgm:prSet/>
      <dgm:spPr/>
      <dgm:t>
        <a:bodyPr/>
        <a:lstStyle/>
        <a:p>
          <a:endParaRPr lang="pl-PL"/>
        </a:p>
      </dgm:t>
    </dgm:pt>
    <dgm:pt modelId="{FAB9B59D-2F37-4960-BC4C-E0283BA06A09}" type="sibTrans" cxnId="{C13DEB55-A511-4C1B-B02A-0B2213865722}">
      <dgm:prSet/>
      <dgm:spPr/>
      <dgm:t>
        <a:bodyPr/>
        <a:lstStyle/>
        <a:p>
          <a:endParaRPr lang="pl-PL"/>
        </a:p>
      </dgm:t>
    </dgm:pt>
    <dgm:pt modelId="{6B8F2E57-7804-4630-87B1-43259E439517}">
      <dgm:prSet phldrT="[Tekst]"/>
      <dgm:spPr/>
      <dgm:t>
        <a:bodyPr/>
        <a:lstStyle/>
        <a:p>
          <a:r>
            <a:rPr lang="pl-PL" dirty="0"/>
            <a:t>Kultura</a:t>
          </a:r>
        </a:p>
      </dgm:t>
    </dgm:pt>
    <dgm:pt modelId="{3A105623-8A23-44A8-A62E-6A0737AF4C35}" type="parTrans" cxnId="{28876729-4CF6-4998-B539-E30FC7A92290}">
      <dgm:prSet/>
      <dgm:spPr/>
      <dgm:t>
        <a:bodyPr/>
        <a:lstStyle/>
        <a:p>
          <a:endParaRPr lang="pl-PL"/>
        </a:p>
      </dgm:t>
    </dgm:pt>
    <dgm:pt modelId="{244E1562-479B-4568-B415-1129A179D24B}" type="sibTrans" cxnId="{28876729-4CF6-4998-B539-E30FC7A92290}">
      <dgm:prSet/>
      <dgm:spPr/>
      <dgm:t>
        <a:bodyPr/>
        <a:lstStyle/>
        <a:p>
          <a:endParaRPr lang="pl-PL"/>
        </a:p>
      </dgm:t>
    </dgm:pt>
    <dgm:pt modelId="{E0B9A64D-E5C4-4899-8FED-0D194DD0F390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71 mln zł </a:t>
          </a:r>
          <a:r>
            <a:rPr lang="pl-PL" dirty="0"/>
            <a:t>- Budowa nowej siedziby Muzeum Wsi Radomskiej w Radomiu - etap II</a:t>
          </a:r>
        </a:p>
      </dgm:t>
    </dgm:pt>
    <dgm:pt modelId="{C61E0789-80CA-4C67-A218-FC743B733701}" type="parTrans" cxnId="{720D699B-42F1-47BE-B153-9A7006FFD749}">
      <dgm:prSet/>
      <dgm:spPr/>
      <dgm:t>
        <a:bodyPr/>
        <a:lstStyle/>
        <a:p>
          <a:endParaRPr lang="pl-PL"/>
        </a:p>
      </dgm:t>
    </dgm:pt>
    <dgm:pt modelId="{7C6B9C3B-312A-4A7A-8132-E04DDF326302}" type="sibTrans" cxnId="{720D699B-42F1-47BE-B153-9A7006FFD749}">
      <dgm:prSet/>
      <dgm:spPr/>
      <dgm:t>
        <a:bodyPr/>
        <a:lstStyle/>
        <a:p>
          <a:endParaRPr lang="pl-PL"/>
        </a:p>
      </dgm:t>
    </dgm:pt>
    <dgm:pt modelId="{72839449-30B2-4486-B5B0-5492C6FF83B9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65 mln zł </a:t>
          </a:r>
          <a:r>
            <a:rPr lang="pl-PL" dirty="0"/>
            <a:t>- Przebudowa elewacji i dachu budynku Państwowego Muzeum Etnograficznego w Warszawie etap II realizacja</a:t>
          </a:r>
        </a:p>
      </dgm:t>
    </dgm:pt>
    <dgm:pt modelId="{AD965874-7F8D-4F92-84D3-B7EA6084164B}" type="parTrans" cxnId="{E6AB11D9-5A95-42C6-A93B-DBB26ACB8F80}">
      <dgm:prSet/>
      <dgm:spPr/>
      <dgm:t>
        <a:bodyPr/>
        <a:lstStyle/>
        <a:p>
          <a:endParaRPr lang="pl-PL"/>
        </a:p>
      </dgm:t>
    </dgm:pt>
    <dgm:pt modelId="{C694BF65-B035-4428-90D0-1C69EA55F326}" type="sibTrans" cxnId="{E6AB11D9-5A95-42C6-A93B-DBB26ACB8F80}">
      <dgm:prSet/>
      <dgm:spPr/>
      <dgm:t>
        <a:bodyPr/>
        <a:lstStyle/>
        <a:p>
          <a:endParaRPr lang="pl-PL"/>
        </a:p>
      </dgm:t>
    </dgm:pt>
    <dgm:pt modelId="{8AFB8DC3-9734-4754-8759-BBF2E0DA89EC}">
      <dgm:prSet phldrT="[Tekst]"/>
      <dgm:spPr/>
      <dgm:t>
        <a:bodyPr/>
        <a:lstStyle/>
        <a:p>
          <a:r>
            <a:rPr lang="pl-PL" dirty="0"/>
            <a:t>Ochrona zdrowia</a:t>
          </a:r>
        </a:p>
      </dgm:t>
    </dgm:pt>
    <dgm:pt modelId="{43E224C7-7555-4E62-AA07-0A1B91619A78}" type="parTrans" cxnId="{84DBFFA5-0072-425D-AE85-04A741CED596}">
      <dgm:prSet/>
      <dgm:spPr/>
      <dgm:t>
        <a:bodyPr/>
        <a:lstStyle/>
        <a:p>
          <a:endParaRPr lang="pl-PL"/>
        </a:p>
      </dgm:t>
    </dgm:pt>
    <dgm:pt modelId="{1A4253F1-215C-45BD-897E-688FE38471AE}" type="sibTrans" cxnId="{84DBFFA5-0072-425D-AE85-04A741CED596}">
      <dgm:prSet/>
      <dgm:spPr/>
      <dgm:t>
        <a:bodyPr/>
        <a:lstStyle/>
        <a:p>
          <a:endParaRPr lang="pl-PL"/>
        </a:p>
      </dgm:t>
    </dgm:pt>
    <dgm:pt modelId="{B056DF9E-BB78-46E8-BEA8-26544B86990C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417 mln zł </a:t>
          </a:r>
          <a:r>
            <a:rPr lang="pl-PL" dirty="0"/>
            <a:t>- Budowa z przebudową budynków H i D dla potrzeb Mazowieckiego Szpitala Bródnowskiego w Warszawie Sp. z o. o.</a:t>
          </a:r>
        </a:p>
      </dgm:t>
    </dgm:pt>
    <dgm:pt modelId="{AF5E152C-D115-497A-8C4C-1B75085EFF9B}" type="parTrans" cxnId="{C64C1414-9EF6-425C-B8B5-5BCC31599335}">
      <dgm:prSet/>
      <dgm:spPr/>
      <dgm:t>
        <a:bodyPr/>
        <a:lstStyle/>
        <a:p>
          <a:endParaRPr lang="pl-PL"/>
        </a:p>
      </dgm:t>
    </dgm:pt>
    <dgm:pt modelId="{56A72C8E-2CD9-4B85-8B39-94A2B0640E1F}" type="sibTrans" cxnId="{C64C1414-9EF6-425C-B8B5-5BCC31599335}">
      <dgm:prSet/>
      <dgm:spPr/>
      <dgm:t>
        <a:bodyPr/>
        <a:lstStyle/>
        <a:p>
          <a:endParaRPr lang="pl-PL"/>
        </a:p>
      </dgm:t>
    </dgm:pt>
    <dgm:pt modelId="{D7EFF043-BC01-4108-B590-BEAF3750CEA2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275 mln zł </a:t>
          </a:r>
          <a:r>
            <a:rPr lang="pl-PL" dirty="0"/>
            <a:t>-Budowa Budynku Szpitalnego G i Parkingu Wielopoziomowego wraz z obiektami i infrastrukturą towarzyszącą oraz modernizacją Międzyleskiego Szpitala Specjalistycznego w Warszawie</a:t>
          </a:r>
        </a:p>
      </dgm:t>
    </dgm:pt>
    <dgm:pt modelId="{F2D1165E-8F89-4E98-9F54-ECECD8E1347F}" type="parTrans" cxnId="{3E6B9E78-96B9-4FDF-A74D-7DAF124E8157}">
      <dgm:prSet/>
      <dgm:spPr/>
      <dgm:t>
        <a:bodyPr/>
        <a:lstStyle/>
        <a:p>
          <a:endParaRPr lang="pl-PL"/>
        </a:p>
      </dgm:t>
    </dgm:pt>
    <dgm:pt modelId="{A174482E-94C3-455F-B9F3-0DA49BE4F54B}" type="sibTrans" cxnId="{3E6B9E78-96B9-4FDF-A74D-7DAF124E8157}">
      <dgm:prSet/>
      <dgm:spPr/>
      <dgm:t>
        <a:bodyPr/>
        <a:lstStyle/>
        <a:p>
          <a:endParaRPr lang="pl-PL"/>
        </a:p>
      </dgm:t>
    </dgm:pt>
    <dgm:pt modelId="{3B20C2DC-D5D9-4BFC-8921-CCA731F270A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879 mln zł </a:t>
          </a:r>
          <a:r>
            <a:rPr lang="pl-PL" dirty="0"/>
            <a:t>- Remonty zadaniowe na drogach wojewódzkich</a:t>
          </a:r>
        </a:p>
      </dgm:t>
    </dgm:pt>
    <dgm:pt modelId="{C561DDB2-8FA0-4A3A-A9E7-AF9D6689E18C}" type="parTrans" cxnId="{DA04FB27-E20C-439B-949B-B8F0BB19DC09}">
      <dgm:prSet/>
      <dgm:spPr/>
      <dgm:t>
        <a:bodyPr/>
        <a:lstStyle/>
        <a:p>
          <a:endParaRPr lang="pl-PL"/>
        </a:p>
      </dgm:t>
    </dgm:pt>
    <dgm:pt modelId="{FD5A1655-C30A-4470-8CD8-6A5CFE2A7BE1}" type="sibTrans" cxnId="{DA04FB27-E20C-439B-949B-B8F0BB19DC09}">
      <dgm:prSet/>
      <dgm:spPr/>
      <dgm:t>
        <a:bodyPr/>
        <a:lstStyle/>
        <a:p>
          <a:endParaRPr lang="pl-PL"/>
        </a:p>
      </dgm:t>
    </dgm:pt>
    <dgm:pt modelId="{CF07EF5F-5EA9-4004-A306-CCFFF4BA1CC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524 mln zł </a:t>
          </a:r>
          <a:r>
            <a:rPr lang="pl-PL" dirty="0"/>
            <a:t>- Utrzymanie dróg wojewódzkich</a:t>
          </a:r>
        </a:p>
      </dgm:t>
    </dgm:pt>
    <dgm:pt modelId="{C0F798E3-9DC3-42AB-B72E-CEA19B0CB209}" type="parTrans" cxnId="{1189CB2D-F3DF-4D75-B38A-28EF76CEB6DE}">
      <dgm:prSet/>
      <dgm:spPr/>
      <dgm:t>
        <a:bodyPr/>
        <a:lstStyle/>
        <a:p>
          <a:endParaRPr lang="pl-PL"/>
        </a:p>
      </dgm:t>
    </dgm:pt>
    <dgm:pt modelId="{5F0F6B3E-B650-4AA0-9FE7-93D23B2508A4}" type="sibTrans" cxnId="{1189CB2D-F3DF-4D75-B38A-28EF76CEB6DE}">
      <dgm:prSet/>
      <dgm:spPr/>
      <dgm:t>
        <a:bodyPr/>
        <a:lstStyle/>
        <a:p>
          <a:endParaRPr lang="pl-PL"/>
        </a:p>
      </dgm:t>
    </dgm:pt>
    <dgm:pt modelId="{5FF4A523-75F7-482F-AF38-FA72B35F3233}" type="pres">
      <dgm:prSet presAssocID="{1017126D-FC99-4C85-8B75-B542F1D279D6}" presName="linearFlow" presStyleCnt="0">
        <dgm:presLayoutVars>
          <dgm:dir/>
          <dgm:animLvl val="lvl"/>
          <dgm:resizeHandles/>
        </dgm:presLayoutVars>
      </dgm:prSet>
      <dgm:spPr/>
    </dgm:pt>
    <dgm:pt modelId="{96C7AA83-1511-4722-9D1B-CAC23625303C}" type="pres">
      <dgm:prSet presAssocID="{62567F82-BAA8-45B0-B2FD-40309DBFEDDA}" presName="compositeNode" presStyleCnt="0">
        <dgm:presLayoutVars>
          <dgm:bulletEnabled val="1"/>
        </dgm:presLayoutVars>
      </dgm:prSet>
      <dgm:spPr/>
    </dgm:pt>
    <dgm:pt modelId="{F03A807E-6258-4725-9335-BC391EECFD55}" type="pres">
      <dgm:prSet presAssocID="{62567F82-BAA8-45B0-B2FD-40309DBFEDDA}" presName="image" presStyleLbl="fgImgPlace1" presStyleIdx="0" presStyleCnt="3" custScaleX="81671" custScaleY="64376" custLinFactNeighborX="8147" custLinFactNeighborY="14529"/>
      <dgm:spPr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513AED9F-4759-4FE2-8A01-91C6BEB6B489}" type="pres">
      <dgm:prSet presAssocID="{62567F82-BAA8-45B0-B2FD-40309DBFEDDA}" presName="childNode" presStyleLbl="node1" presStyleIdx="0" presStyleCnt="3" custScaleX="103779" custScaleY="99166" custLinFactNeighborX="2539" custLinFactNeighborY="1371">
        <dgm:presLayoutVars>
          <dgm:bulletEnabled val="1"/>
        </dgm:presLayoutVars>
      </dgm:prSet>
      <dgm:spPr/>
    </dgm:pt>
    <dgm:pt modelId="{EC2ED23A-1CE3-49EF-808F-605ACB38144E}" type="pres">
      <dgm:prSet presAssocID="{62567F82-BAA8-45B0-B2FD-40309DBFEDD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8C83B2E7-A632-495B-BDC0-CA6521A9635A}" type="pres">
      <dgm:prSet presAssocID="{FAB9B59D-2F37-4960-BC4C-E0283BA06A09}" presName="sibTrans" presStyleCnt="0"/>
      <dgm:spPr/>
    </dgm:pt>
    <dgm:pt modelId="{71ABEB3A-4FE1-426E-9E07-AC8D86533A5C}" type="pres">
      <dgm:prSet presAssocID="{6B8F2E57-7804-4630-87B1-43259E439517}" presName="compositeNode" presStyleCnt="0">
        <dgm:presLayoutVars>
          <dgm:bulletEnabled val="1"/>
        </dgm:presLayoutVars>
      </dgm:prSet>
      <dgm:spPr/>
    </dgm:pt>
    <dgm:pt modelId="{77A70404-3EE3-4994-B004-BEEBB8F40E8D}" type="pres">
      <dgm:prSet presAssocID="{6B8F2E57-7804-4630-87B1-43259E439517}" presName="image" presStyleLbl="fgImgPlace1" presStyleIdx="1" presStyleCnt="3" custScaleX="90457" custScaleY="57662"/>
      <dgm:spPr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</dgm:spPr>
    </dgm:pt>
    <dgm:pt modelId="{C9FBD137-F58B-46F6-B99E-F4B98C6165A4}" type="pres">
      <dgm:prSet presAssocID="{6B8F2E57-7804-4630-87B1-43259E439517}" presName="childNode" presStyleLbl="node1" presStyleIdx="1" presStyleCnt="3" custScaleX="105713">
        <dgm:presLayoutVars>
          <dgm:bulletEnabled val="1"/>
        </dgm:presLayoutVars>
      </dgm:prSet>
      <dgm:spPr/>
    </dgm:pt>
    <dgm:pt modelId="{6DE9667F-08A1-447F-9FF3-ECF8A2CB84A3}" type="pres">
      <dgm:prSet presAssocID="{6B8F2E57-7804-4630-87B1-43259E439517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393D948-FA8F-4CB9-9382-08600F9AD416}" type="pres">
      <dgm:prSet presAssocID="{244E1562-479B-4568-B415-1129A179D24B}" presName="sibTrans" presStyleCnt="0"/>
      <dgm:spPr/>
    </dgm:pt>
    <dgm:pt modelId="{08918D68-31CC-4BE7-A4DE-B95D2398CAE0}" type="pres">
      <dgm:prSet presAssocID="{8AFB8DC3-9734-4754-8759-BBF2E0DA89EC}" presName="compositeNode" presStyleCnt="0">
        <dgm:presLayoutVars>
          <dgm:bulletEnabled val="1"/>
        </dgm:presLayoutVars>
      </dgm:prSet>
      <dgm:spPr/>
    </dgm:pt>
    <dgm:pt modelId="{1FFC4AF1-05B8-47BC-B256-0FE88B91598A}" type="pres">
      <dgm:prSet presAssocID="{8AFB8DC3-9734-4754-8759-BBF2E0DA89EC}" presName="image" presStyleLbl="fgImgPlace1" presStyleIdx="2" presStyleCnt="3" custScaleX="89046" custScaleY="66744" custLinFactNeighborX="-4281" custLinFactNeighborY="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46FF2EFE-36EE-4AF5-AD7D-5025A56CABD0}" type="pres">
      <dgm:prSet presAssocID="{8AFB8DC3-9734-4754-8759-BBF2E0DA89EC}" presName="childNode" presStyleLbl="node1" presStyleIdx="2" presStyleCnt="3" custScaleX="104066" custLinFactNeighborX="-1503" custLinFactNeighborY="-1670">
        <dgm:presLayoutVars>
          <dgm:bulletEnabled val="1"/>
        </dgm:presLayoutVars>
      </dgm:prSet>
      <dgm:spPr/>
    </dgm:pt>
    <dgm:pt modelId="{C66470CB-9636-4AE6-A588-CB5E3DEDCD20}" type="pres">
      <dgm:prSet presAssocID="{8AFB8DC3-9734-4754-8759-BBF2E0DA89E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3003C0F-AF8B-4731-AD95-A10DFC46EE7E}" type="presOf" srcId="{D7EFF043-BC01-4108-B590-BEAF3750CEA2}" destId="{46FF2EFE-36EE-4AF5-AD7D-5025A56CABD0}" srcOrd="0" destOrd="1" presId="urn:microsoft.com/office/officeart/2005/8/layout/hList2"/>
    <dgm:cxn modelId="{C64C1414-9EF6-425C-B8B5-5BCC31599335}" srcId="{8AFB8DC3-9734-4754-8759-BBF2E0DA89EC}" destId="{B056DF9E-BB78-46E8-BEA8-26544B86990C}" srcOrd="0" destOrd="0" parTransId="{AF5E152C-D115-497A-8C4C-1B75085EFF9B}" sibTransId="{56A72C8E-2CD9-4B85-8B39-94A2B0640E1F}"/>
    <dgm:cxn modelId="{353CF317-EB45-420B-A667-C4C28031E799}" type="presOf" srcId="{E0B9A64D-E5C4-4899-8FED-0D194DD0F390}" destId="{C9FBD137-F58B-46F6-B99E-F4B98C6165A4}" srcOrd="0" destOrd="0" presId="urn:microsoft.com/office/officeart/2005/8/layout/hList2"/>
    <dgm:cxn modelId="{2A785F25-D00E-4B1D-85B4-76303ED2A301}" type="presOf" srcId="{6B8F2E57-7804-4630-87B1-43259E439517}" destId="{6DE9667F-08A1-447F-9FF3-ECF8A2CB84A3}" srcOrd="0" destOrd="0" presId="urn:microsoft.com/office/officeart/2005/8/layout/hList2"/>
    <dgm:cxn modelId="{DA04FB27-E20C-439B-949B-B8F0BB19DC09}" srcId="{62567F82-BAA8-45B0-B2FD-40309DBFEDDA}" destId="{3B20C2DC-D5D9-4BFC-8921-CCA731F270AF}" srcOrd="0" destOrd="0" parTransId="{C561DDB2-8FA0-4A3A-A9E7-AF9D6689E18C}" sibTransId="{FD5A1655-C30A-4470-8CD8-6A5CFE2A7BE1}"/>
    <dgm:cxn modelId="{28876729-4CF6-4998-B539-E30FC7A92290}" srcId="{1017126D-FC99-4C85-8B75-B542F1D279D6}" destId="{6B8F2E57-7804-4630-87B1-43259E439517}" srcOrd="1" destOrd="0" parTransId="{3A105623-8A23-44A8-A62E-6A0737AF4C35}" sibTransId="{244E1562-479B-4568-B415-1129A179D24B}"/>
    <dgm:cxn modelId="{1189CB2D-F3DF-4D75-B38A-28EF76CEB6DE}" srcId="{62567F82-BAA8-45B0-B2FD-40309DBFEDDA}" destId="{CF07EF5F-5EA9-4004-A306-CCFFF4BA1CCE}" srcOrd="1" destOrd="0" parTransId="{C0F798E3-9DC3-42AB-B72E-CEA19B0CB209}" sibTransId="{5F0F6B3E-B650-4AA0-9FE7-93D23B2508A4}"/>
    <dgm:cxn modelId="{D7EA0D31-E9AB-4CDC-860B-FE070D6C4B2F}" type="presOf" srcId="{72839449-30B2-4486-B5B0-5492C6FF83B9}" destId="{C9FBD137-F58B-46F6-B99E-F4B98C6165A4}" srcOrd="0" destOrd="1" presId="urn:microsoft.com/office/officeart/2005/8/layout/hList2"/>
    <dgm:cxn modelId="{C13DEB55-A511-4C1B-B02A-0B2213865722}" srcId="{1017126D-FC99-4C85-8B75-B542F1D279D6}" destId="{62567F82-BAA8-45B0-B2FD-40309DBFEDDA}" srcOrd="0" destOrd="0" parTransId="{AB5E9D4A-8B2C-452F-BB73-3886DC01FF58}" sibTransId="{FAB9B59D-2F37-4960-BC4C-E0283BA06A09}"/>
    <dgm:cxn modelId="{3E6B9E78-96B9-4FDF-A74D-7DAF124E8157}" srcId="{8AFB8DC3-9734-4754-8759-BBF2E0DA89EC}" destId="{D7EFF043-BC01-4108-B590-BEAF3750CEA2}" srcOrd="1" destOrd="0" parTransId="{F2D1165E-8F89-4E98-9F54-ECECD8E1347F}" sibTransId="{A174482E-94C3-455F-B9F3-0DA49BE4F54B}"/>
    <dgm:cxn modelId="{F9713A9A-8476-4DB9-898C-07EC420076B3}" type="presOf" srcId="{8AFB8DC3-9734-4754-8759-BBF2E0DA89EC}" destId="{C66470CB-9636-4AE6-A588-CB5E3DEDCD20}" srcOrd="0" destOrd="0" presId="urn:microsoft.com/office/officeart/2005/8/layout/hList2"/>
    <dgm:cxn modelId="{720D699B-42F1-47BE-B153-9A7006FFD749}" srcId="{6B8F2E57-7804-4630-87B1-43259E439517}" destId="{E0B9A64D-E5C4-4899-8FED-0D194DD0F390}" srcOrd="0" destOrd="0" parTransId="{C61E0789-80CA-4C67-A218-FC743B733701}" sibTransId="{7C6B9C3B-312A-4A7A-8132-E04DDF326302}"/>
    <dgm:cxn modelId="{84DBFFA5-0072-425D-AE85-04A741CED596}" srcId="{1017126D-FC99-4C85-8B75-B542F1D279D6}" destId="{8AFB8DC3-9734-4754-8759-BBF2E0DA89EC}" srcOrd="2" destOrd="0" parTransId="{43E224C7-7555-4E62-AA07-0A1B91619A78}" sibTransId="{1A4253F1-215C-45BD-897E-688FE38471AE}"/>
    <dgm:cxn modelId="{484A6FB8-7B34-4525-A86C-BDFEFCB4EA08}" type="presOf" srcId="{3B20C2DC-D5D9-4BFC-8921-CCA731F270AF}" destId="{513AED9F-4759-4FE2-8A01-91C6BEB6B489}" srcOrd="0" destOrd="0" presId="urn:microsoft.com/office/officeart/2005/8/layout/hList2"/>
    <dgm:cxn modelId="{40B91CC7-602E-489C-A549-331678C038C6}" type="presOf" srcId="{CF07EF5F-5EA9-4004-A306-CCFFF4BA1CCE}" destId="{513AED9F-4759-4FE2-8A01-91C6BEB6B489}" srcOrd="0" destOrd="1" presId="urn:microsoft.com/office/officeart/2005/8/layout/hList2"/>
    <dgm:cxn modelId="{6EB5FECE-0C70-4C41-934E-7C7D60E1EA45}" type="presOf" srcId="{1017126D-FC99-4C85-8B75-B542F1D279D6}" destId="{5FF4A523-75F7-482F-AF38-FA72B35F3233}" srcOrd="0" destOrd="0" presId="urn:microsoft.com/office/officeart/2005/8/layout/hList2"/>
    <dgm:cxn modelId="{C073BFD5-4F7D-4E57-AA13-C2D1609CDC7C}" type="presOf" srcId="{62567F82-BAA8-45B0-B2FD-40309DBFEDDA}" destId="{EC2ED23A-1CE3-49EF-808F-605ACB38144E}" srcOrd="0" destOrd="0" presId="urn:microsoft.com/office/officeart/2005/8/layout/hList2"/>
    <dgm:cxn modelId="{E6AB11D9-5A95-42C6-A93B-DBB26ACB8F80}" srcId="{6B8F2E57-7804-4630-87B1-43259E439517}" destId="{72839449-30B2-4486-B5B0-5492C6FF83B9}" srcOrd="1" destOrd="0" parTransId="{AD965874-7F8D-4F92-84D3-B7EA6084164B}" sibTransId="{C694BF65-B035-4428-90D0-1C69EA55F326}"/>
    <dgm:cxn modelId="{2E1FCADF-B480-4958-8BB4-129BD7C7E036}" type="presOf" srcId="{B056DF9E-BB78-46E8-BEA8-26544B86990C}" destId="{46FF2EFE-36EE-4AF5-AD7D-5025A56CABD0}" srcOrd="0" destOrd="0" presId="urn:microsoft.com/office/officeart/2005/8/layout/hList2"/>
    <dgm:cxn modelId="{E1D8B81B-BBD8-43CE-A7A7-21141891D3F8}" type="presParOf" srcId="{5FF4A523-75F7-482F-AF38-FA72B35F3233}" destId="{96C7AA83-1511-4722-9D1B-CAC23625303C}" srcOrd="0" destOrd="0" presId="urn:microsoft.com/office/officeart/2005/8/layout/hList2"/>
    <dgm:cxn modelId="{8191F333-BE94-4C44-B6F8-0A664A5F9085}" type="presParOf" srcId="{96C7AA83-1511-4722-9D1B-CAC23625303C}" destId="{F03A807E-6258-4725-9335-BC391EECFD55}" srcOrd="0" destOrd="0" presId="urn:microsoft.com/office/officeart/2005/8/layout/hList2"/>
    <dgm:cxn modelId="{A478BBCB-BCEE-40DE-ACCC-042BB38813FB}" type="presParOf" srcId="{96C7AA83-1511-4722-9D1B-CAC23625303C}" destId="{513AED9F-4759-4FE2-8A01-91C6BEB6B489}" srcOrd="1" destOrd="0" presId="urn:microsoft.com/office/officeart/2005/8/layout/hList2"/>
    <dgm:cxn modelId="{F3B90CAE-E545-4CF4-AB01-DA63F6627D81}" type="presParOf" srcId="{96C7AA83-1511-4722-9D1B-CAC23625303C}" destId="{EC2ED23A-1CE3-49EF-808F-605ACB38144E}" srcOrd="2" destOrd="0" presId="urn:microsoft.com/office/officeart/2005/8/layout/hList2"/>
    <dgm:cxn modelId="{8BA46D99-18DB-4DD6-B278-3EA109D4C95D}" type="presParOf" srcId="{5FF4A523-75F7-482F-AF38-FA72B35F3233}" destId="{8C83B2E7-A632-495B-BDC0-CA6521A9635A}" srcOrd="1" destOrd="0" presId="urn:microsoft.com/office/officeart/2005/8/layout/hList2"/>
    <dgm:cxn modelId="{8990C9EA-888D-493B-898F-C6B0F35DCAB9}" type="presParOf" srcId="{5FF4A523-75F7-482F-AF38-FA72B35F3233}" destId="{71ABEB3A-4FE1-426E-9E07-AC8D86533A5C}" srcOrd="2" destOrd="0" presId="urn:microsoft.com/office/officeart/2005/8/layout/hList2"/>
    <dgm:cxn modelId="{B150FC68-D20E-4374-B57F-5C015DF3281D}" type="presParOf" srcId="{71ABEB3A-4FE1-426E-9E07-AC8D86533A5C}" destId="{77A70404-3EE3-4994-B004-BEEBB8F40E8D}" srcOrd="0" destOrd="0" presId="urn:microsoft.com/office/officeart/2005/8/layout/hList2"/>
    <dgm:cxn modelId="{89532D54-DAE6-4498-AB73-8C5AF1930726}" type="presParOf" srcId="{71ABEB3A-4FE1-426E-9E07-AC8D86533A5C}" destId="{C9FBD137-F58B-46F6-B99E-F4B98C6165A4}" srcOrd="1" destOrd="0" presId="urn:microsoft.com/office/officeart/2005/8/layout/hList2"/>
    <dgm:cxn modelId="{A67B8A63-3E00-46AB-9136-AFF4F3A5A54F}" type="presParOf" srcId="{71ABEB3A-4FE1-426E-9E07-AC8D86533A5C}" destId="{6DE9667F-08A1-447F-9FF3-ECF8A2CB84A3}" srcOrd="2" destOrd="0" presId="urn:microsoft.com/office/officeart/2005/8/layout/hList2"/>
    <dgm:cxn modelId="{48C69D5A-E622-4261-BA50-CB98604DA4D9}" type="presParOf" srcId="{5FF4A523-75F7-482F-AF38-FA72B35F3233}" destId="{3393D948-FA8F-4CB9-9382-08600F9AD416}" srcOrd="3" destOrd="0" presId="urn:microsoft.com/office/officeart/2005/8/layout/hList2"/>
    <dgm:cxn modelId="{37E526ED-0650-4F21-930F-0B00806CF7DB}" type="presParOf" srcId="{5FF4A523-75F7-482F-AF38-FA72B35F3233}" destId="{08918D68-31CC-4BE7-A4DE-B95D2398CAE0}" srcOrd="4" destOrd="0" presId="urn:microsoft.com/office/officeart/2005/8/layout/hList2"/>
    <dgm:cxn modelId="{5BF4CBA7-6B8C-43AC-9C5C-777DDB27A2D7}" type="presParOf" srcId="{08918D68-31CC-4BE7-A4DE-B95D2398CAE0}" destId="{1FFC4AF1-05B8-47BC-B256-0FE88B91598A}" srcOrd="0" destOrd="0" presId="urn:microsoft.com/office/officeart/2005/8/layout/hList2"/>
    <dgm:cxn modelId="{AA978AB9-BDEA-4975-AD9A-BA90B95A9B72}" type="presParOf" srcId="{08918D68-31CC-4BE7-A4DE-B95D2398CAE0}" destId="{46FF2EFE-36EE-4AF5-AD7D-5025A56CABD0}" srcOrd="1" destOrd="0" presId="urn:microsoft.com/office/officeart/2005/8/layout/hList2"/>
    <dgm:cxn modelId="{1F2461CC-9170-469E-A199-A5DF6016422D}" type="presParOf" srcId="{08918D68-31CC-4BE7-A4DE-B95D2398CAE0}" destId="{C66470CB-9636-4AE6-A588-CB5E3DEDCD2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F67A44-B08D-453A-AF65-9F0D73B4FE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00210A0-F07F-4103-A5C6-79F35EAF1F18}" type="pres">
      <dgm:prSet presAssocID="{ACF67A44-B08D-453A-AF65-9F0D73B4FE2A}" presName="diagram" presStyleCnt="0">
        <dgm:presLayoutVars>
          <dgm:dir/>
          <dgm:resizeHandles val="exact"/>
        </dgm:presLayoutVars>
      </dgm:prSet>
      <dgm:spPr/>
    </dgm:pt>
  </dgm:ptLst>
  <dgm:cxnLst>
    <dgm:cxn modelId="{95117838-51EB-4CEF-8CE7-7042A2BF8290}" type="presOf" srcId="{ACF67A44-B08D-453A-AF65-9F0D73B4FE2A}" destId="{700210A0-F07F-4103-A5C6-79F35EAF1F1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17126D-FC99-4C85-8B75-B542F1D279D6}" type="doc">
      <dgm:prSet loTypeId="urn:microsoft.com/office/officeart/2005/8/layout/hLis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567F82-BAA8-45B0-B2FD-40309DBFEDDA}">
      <dgm:prSet phldrT="[Tekst]"/>
      <dgm:spPr/>
      <dgm:t>
        <a:bodyPr/>
        <a:lstStyle/>
        <a:p>
          <a:r>
            <a:rPr lang="pl-PL" dirty="0"/>
            <a:t>Polityka społeczna</a:t>
          </a:r>
        </a:p>
      </dgm:t>
    </dgm:pt>
    <dgm:pt modelId="{AB5E9D4A-8B2C-452F-BB73-3886DC01FF58}" type="parTrans" cxnId="{C13DEB55-A511-4C1B-B02A-0B2213865722}">
      <dgm:prSet/>
      <dgm:spPr/>
      <dgm:t>
        <a:bodyPr/>
        <a:lstStyle/>
        <a:p>
          <a:endParaRPr lang="pl-PL"/>
        </a:p>
      </dgm:t>
    </dgm:pt>
    <dgm:pt modelId="{FAB9B59D-2F37-4960-BC4C-E0283BA06A09}" type="sibTrans" cxnId="{C13DEB55-A511-4C1B-B02A-0B2213865722}">
      <dgm:prSet/>
      <dgm:spPr/>
      <dgm:t>
        <a:bodyPr/>
        <a:lstStyle/>
        <a:p>
          <a:endParaRPr lang="pl-PL"/>
        </a:p>
      </dgm:t>
    </dgm:pt>
    <dgm:pt modelId="{37FAE739-7C74-4818-AF73-3EBE072B2FA9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96 mln zł </a:t>
          </a:r>
          <a:r>
            <a:rPr lang="pl-PL" dirty="0"/>
            <a:t>- Mazowieckie Mosty Międzykulturowe</a:t>
          </a:r>
        </a:p>
      </dgm:t>
    </dgm:pt>
    <dgm:pt modelId="{7CE101D4-B17C-46DB-A0E9-EC26CCF54262}" type="parTrans" cxnId="{4676B7F9-33A1-40F1-B7CE-83CFAEC2FE14}">
      <dgm:prSet/>
      <dgm:spPr/>
      <dgm:t>
        <a:bodyPr/>
        <a:lstStyle/>
        <a:p>
          <a:endParaRPr lang="pl-PL"/>
        </a:p>
      </dgm:t>
    </dgm:pt>
    <dgm:pt modelId="{C75A8775-9E6A-4A62-9984-BD05CD9FEBFF}" type="sibTrans" cxnId="{4676B7F9-33A1-40F1-B7CE-83CFAEC2FE14}">
      <dgm:prSet/>
      <dgm:spPr/>
      <dgm:t>
        <a:bodyPr/>
        <a:lstStyle/>
        <a:p>
          <a:endParaRPr lang="pl-PL"/>
        </a:p>
      </dgm:t>
    </dgm:pt>
    <dgm:pt modelId="{6B8F2E57-7804-4630-87B1-43259E439517}">
      <dgm:prSet phldrT="[Tekst]"/>
      <dgm:spPr/>
      <dgm:t>
        <a:bodyPr/>
        <a:lstStyle/>
        <a:p>
          <a:r>
            <a:rPr lang="pl-PL" dirty="0"/>
            <a:t>Transport</a:t>
          </a:r>
        </a:p>
      </dgm:t>
    </dgm:pt>
    <dgm:pt modelId="{3A105623-8A23-44A8-A62E-6A0737AF4C35}" type="parTrans" cxnId="{28876729-4CF6-4998-B539-E30FC7A92290}">
      <dgm:prSet/>
      <dgm:spPr/>
      <dgm:t>
        <a:bodyPr/>
        <a:lstStyle/>
        <a:p>
          <a:endParaRPr lang="pl-PL"/>
        </a:p>
      </dgm:t>
    </dgm:pt>
    <dgm:pt modelId="{244E1562-479B-4568-B415-1129A179D24B}" type="sibTrans" cxnId="{28876729-4CF6-4998-B539-E30FC7A92290}">
      <dgm:prSet/>
      <dgm:spPr/>
      <dgm:t>
        <a:bodyPr/>
        <a:lstStyle/>
        <a:p>
          <a:endParaRPr lang="pl-PL"/>
        </a:p>
      </dgm:t>
    </dgm:pt>
    <dgm:pt modelId="{E0B9A64D-E5C4-4899-8FED-0D194DD0F390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12 811 mln zł </a:t>
          </a:r>
          <a:r>
            <a:rPr lang="pl-PL" b="1" dirty="0">
              <a:solidFill>
                <a:schemeClr val="bg1"/>
              </a:solidFill>
            </a:rPr>
            <a:t>-</a:t>
          </a:r>
          <a:r>
            <a:rPr lang="pl-PL" b="1" dirty="0">
              <a:solidFill>
                <a:schemeClr val="tx1"/>
              </a:solidFill>
            </a:rPr>
            <a:t> </a:t>
          </a:r>
          <a:r>
            <a:rPr lang="pl-PL" dirty="0"/>
            <a:t>Rekompensata z tytułu przewozów - "Koleje Mazowieckie - KM„</a:t>
          </a:r>
          <a:br>
            <a:rPr lang="pl-PL" dirty="0"/>
          </a:br>
          <a:r>
            <a:rPr lang="pl-PL" dirty="0"/>
            <a:t>Sp. z o.o.</a:t>
          </a:r>
        </a:p>
      </dgm:t>
    </dgm:pt>
    <dgm:pt modelId="{C61E0789-80CA-4C67-A218-FC743B733701}" type="parTrans" cxnId="{720D699B-42F1-47BE-B153-9A7006FFD749}">
      <dgm:prSet/>
      <dgm:spPr/>
      <dgm:t>
        <a:bodyPr/>
        <a:lstStyle/>
        <a:p>
          <a:endParaRPr lang="pl-PL"/>
        </a:p>
      </dgm:t>
    </dgm:pt>
    <dgm:pt modelId="{7C6B9C3B-312A-4A7A-8132-E04DDF326302}" type="sibTrans" cxnId="{720D699B-42F1-47BE-B153-9A7006FFD749}">
      <dgm:prSet/>
      <dgm:spPr/>
      <dgm:t>
        <a:bodyPr/>
        <a:lstStyle/>
        <a:p>
          <a:endParaRPr lang="pl-PL"/>
        </a:p>
      </dgm:t>
    </dgm:pt>
    <dgm:pt modelId="{72839449-30B2-4486-B5B0-5492C6FF83B9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973 mln zł </a:t>
          </a:r>
          <a:r>
            <a:rPr lang="pl-PL" dirty="0"/>
            <a:t>- Rekompensata z tytułu przewozów - "Warszawska Kolej Dojazdowa" </a:t>
          </a:r>
          <a:br>
            <a:rPr lang="pl-PL" dirty="0"/>
          </a:br>
          <a:r>
            <a:rPr lang="pl-PL" dirty="0"/>
            <a:t>Sp. z o.o.</a:t>
          </a:r>
        </a:p>
      </dgm:t>
    </dgm:pt>
    <dgm:pt modelId="{AD965874-7F8D-4F92-84D3-B7EA6084164B}" type="parTrans" cxnId="{E6AB11D9-5A95-42C6-A93B-DBB26ACB8F80}">
      <dgm:prSet/>
      <dgm:spPr/>
      <dgm:t>
        <a:bodyPr/>
        <a:lstStyle/>
        <a:p>
          <a:endParaRPr lang="pl-PL"/>
        </a:p>
      </dgm:t>
    </dgm:pt>
    <dgm:pt modelId="{C694BF65-B035-4428-90D0-1C69EA55F326}" type="sibTrans" cxnId="{E6AB11D9-5A95-42C6-A93B-DBB26ACB8F80}">
      <dgm:prSet/>
      <dgm:spPr/>
      <dgm:t>
        <a:bodyPr/>
        <a:lstStyle/>
        <a:p>
          <a:endParaRPr lang="pl-PL"/>
        </a:p>
      </dgm:t>
    </dgm:pt>
    <dgm:pt modelId="{8AFB8DC3-9734-4754-8759-BBF2E0DA89EC}">
      <dgm:prSet phldrT="[Tekst]"/>
      <dgm:spPr/>
      <dgm:t>
        <a:bodyPr/>
        <a:lstStyle/>
        <a:p>
          <a:r>
            <a:rPr lang="pl-PL" dirty="0"/>
            <a:t>Administracja publiczna</a:t>
          </a:r>
        </a:p>
      </dgm:t>
    </dgm:pt>
    <dgm:pt modelId="{43E224C7-7555-4E62-AA07-0A1B91619A78}" type="parTrans" cxnId="{84DBFFA5-0072-425D-AE85-04A741CED596}">
      <dgm:prSet/>
      <dgm:spPr/>
      <dgm:t>
        <a:bodyPr/>
        <a:lstStyle/>
        <a:p>
          <a:endParaRPr lang="pl-PL"/>
        </a:p>
      </dgm:t>
    </dgm:pt>
    <dgm:pt modelId="{1A4253F1-215C-45BD-897E-688FE38471AE}" type="sibTrans" cxnId="{84DBFFA5-0072-425D-AE85-04A741CED596}">
      <dgm:prSet/>
      <dgm:spPr/>
      <dgm:t>
        <a:bodyPr/>
        <a:lstStyle/>
        <a:p>
          <a:endParaRPr lang="pl-PL"/>
        </a:p>
      </dgm:t>
    </dgm:pt>
    <dgm:pt modelId="{B056DF9E-BB78-46E8-BEA8-26544B86990C}">
      <dgm:prSet phldrT="[Tekst]"/>
      <dgm:spPr>
        <a:solidFill>
          <a:srgbClr val="CC6600"/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179 mln zł </a:t>
          </a:r>
          <a:r>
            <a:rPr lang="pl-PL" dirty="0"/>
            <a:t>- Rozwiązania cyfrowe dla mazowieckiej administracji w ramach FEM 2021-2027</a:t>
          </a:r>
        </a:p>
      </dgm:t>
    </dgm:pt>
    <dgm:pt modelId="{AF5E152C-D115-497A-8C4C-1B75085EFF9B}" type="parTrans" cxnId="{C64C1414-9EF6-425C-B8B5-5BCC31599335}">
      <dgm:prSet/>
      <dgm:spPr/>
      <dgm:t>
        <a:bodyPr/>
        <a:lstStyle/>
        <a:p>
          <a:endParaRPr lang="pl-PL"/>
        </a:p>
      </dgm:t>
    </dgm:pt>
    <dgm:pt modelId="{56A72C8E-2CD9-4B85-8B39-94A2B0640E1F}" type="sibTrans" cxnId="{C64C1414-9EF6-425C-B8B5-5BCC31599335}">
      <dgm:prSet/>
      <dgm:spPr/>
      <dgm:t>
        <a:bodyPr/>
        <a:lstStyle/>
        <a:p>
          <a:endParaRPr lang="pl-PL"/>
        </a:p>
      </dgm:t>
    </dgm:pt>
    <dgm:pt modelId="{3B20C2DC-D5D9-4BFC-8921-CCA731F270A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93 mln zł </a:t>
          </a:r>
          <a:r>
            <a:rPr lang="pl-PL" dirty="0"/>
            <a:t>- Profilaktyka uzależnień</a:t>
          </a:r>
        </a:p>
      </dgm:t>
    </dgm:pt>
    <dgm:pt modelId="{C561DDB2-8FA0-4A3A-A9E7-AF9D6689E18C}" type="parTrans" cxnId="{DA04FB27-E20C-439B-949B-B8F0BB19DC09}">
      <dgm:prSet/>
      <dgm:spPr/>
      <dgm:t>
        <a:bodyPr/>
        <a:lstStyle/>
        <a:p>
          <a:endParaRPr lang="pl-PL"/>
        </a:p>
      </dgm:t>
    </dgm:pt>
    <dgm:pt modelId="{FD5A1655-C30A-4470-8CD8-6A5CFE2A7BE1}" type="sibTrans" cxnId="{DA04FB27-E20C-439B-949B-B8F0BB19DC09}">
      <dgm:prSet/>
      <dgm:spPr/>
      <dgm:t>
        <a:bodyPr/>
        <a:lstStyle/>
        <a:p>
          <a:endParaRPr lang="pl-PL"/>
        </a:p>
      </dgm:t>
    </dgm:pt>
    <dgm:pt modelId="{CC42555A-9E7F-4A09-B412-C50A1D244527}">
      <dgm:prSet phldrT="[Tekst]"/>
      <dgm:spPr>
        <a:solidFill>
          <a:srgbClr val="CC6600"/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175 mln zł </a:t>
          </a:r>
          <a:r>
            <a:rPr lang="pl-PL" dirty="0"/>
            <a:t>- Budowa siedziby dla wojewódzkich jednostek organizacyjnych, wojewódzkich osób prawnych, a także spółek w których Województwo Mazowieckie posiada udziały bądź akcje - na nieruchomości przy ul. Świętojerskiej 9 w Warszawie</a:t>
          </a:r>
        </a:p>
      </dgm:t>
    </dgm:pt>
    <dgm:pt modelId="{1D693B98-CF9F-48F5-8ADD-0004A83405A4}" type="parTrans" cxnId="{602E8025-0455-48B3-A4B0-D781BFC5538B}">
      <dgm:prSet/>
      <dgm:spPr/>
      <dgm:t>
        <a:bodyPr/>
        <a:lstStyle/>
        <a:p>
          <a:endParaRPr lang="pl-PL"/>
        </a:p>
      </dgm:t>
    </dgm:pt>
    <dgm:pt modelId="{02017BAD-FCAF-450E-8120-FE4CE820A666}" type="sibTrans" cxnId="{602E8025-0455-48B3-A4B0-D781BFC5538B}">
      <dgm:prSet/>
      <dgm:spPr/>
      <dgm:t>
        <a:bodyPr/>
        <a:lstStyle/>
        <a:p>
          <a:endParaRPr lang="pl-PL"/>
        </a:p>
      </dgm:t>
    </dgm:pt>
    <dgm:pt modelId="{5FF4A523-75F7-482F-AF38-FA72B35F3233}" type="pres">
      <dgm:prSet presAssocID="{1017126D-FC99-4C85-8B75-B542F1D279D6}" presName="linearFlow" presStyleCnt="0">
        <dgm:presLayoutVars>
          <dgm:dir/>
          <dgm:animLvl val="lvl"/>
          <dgm:resizeHandles/>
        </dgm:presLayoutVars>
      </dgm:prSet>
      <dgm:spPr/>
    </dgm:pt>
    <dgm:pt modelId="{96C7AA83-1511-4722-9D1B-CAC23625303C}" type="pres">
      <dgm:prSet presAssocID="{62567F82-BAA8-45B0-B2FD-40309DBFEDDA}" presName="compositeNode" presStyleCnt="0">
        <dgm:presLayoutVars>
          <dgm:bulletEnabled val="1"/>
        </dgm:presLayoutVars>
      </dgm:prSet>
      <dgm:spPr/>
    </dgm:pt>
    <dgm:pt modelId="{F03A807E-6258-4725-9335-BC391EECFD55}" type="pres">
      <dgm:prSet presAssocID="{62567F82-BAA8-45B0-B2FD-40309DBFEDDA}" presName="image" presStyleLbl="fgImgPlace1" presStyleIdx="0" presStyleCnt="3" custScaleX="81671" custScaleY="64376" custLinFactNeighborX="-15342" custLinFactNeighborY="-34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4000" r="-114000"/>
          </a:stretch>
        </a:blipFill>
      </dgm:spPr>
    </dgm:pt>
    <dgm:pt modelId="{513AED9F-4759-4FE2-8A01-91C6BEB6B489}" type="pres">
      <dgm:prSet presAssocID="{62567F82-BAA8-45B0-B2FD-40309DBFEDDA}" presName="childNode" presStyleLbl="node1" presStyleIdx="0" presStyleCnt="3" custScaleX="107971" custLinFactNeighborX="2007" custLinFactNeighborY="-220">
        <dgm:presLayoutVars>
          <dgm:bulletEnabled val="1"/>
        </dgm:presLayoutVars>
      </dgm:prSet>
      <dgm:spPr/>
    </dgm:pt>
    <dgm:pt modelId="{EC2ED23A-1CE3-49EF-808F-605ACB38144E}" type="pres">
      <dgm:prSet presAssocID="{62567F82-BAA8-45B0-B2FD-40309DBFEDD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8C83B2E7-A632-495B-BDC0-CA6521A9635A}" type="pres">
      <dgm:prSet presAssocID="{FAB9B59D-2F37-4960-BC4C-E0283BA06A09}" presName="sibTrans" presStyleCnt="0"/>
      <dgm:spPr/>
    </dgm:pt>
    <dgm:pt modelId="{71ABEB3A-4FE1-426E-9E07-AC8D86533A5C}" type="pres">
      <dgm:prSet presAssocID="{6B8F2E57-7804-4630-87B1-43259E439517}" presName="compositeNode" presStyleCnt="0">
        <dgm:presLayoutVars>
          <dgm:bulletEnabled val="1"/>
        </dgm:presLayoutVars>
      </dgm:prSet>
      <dgm:spPr/>
    </dgm:pt>
    <dgm:pt modelId="{77A70404-3EE3-4994-B004-BEEBB8F40E8D}" type="pres">
      <dgm:prSet presAssocID="{6B8F2E57-7804-4630-87B1-43259E439517}" presName="image" presStyleLbl="fgImgPlace1" presStyleIdx="1" presStyleCnt="3" custScaleX="90457" custScaleY="57662"/>
      <dgm:spPr>
        <a:blipFill>
          <a:blip xmlns:r="http://schemas.openxmlformats.org/officeDocument/2006/relationships" r:embed="rId2"/>
          <a:srcRect/>
          <a:stretch>
            <a:fillRect t="-5000" b="-5000"/>
          </a:stretch>
        </a:blipFill>
      </dgm:spPr>
    </dgm:pt>
    <dgm:pt modelId="{C9FBD137-F58B-46F6-B99E-F4B98C6165A4}" type="pres">
      <dgm:prSet presAssocID="{6B8F2E57-7804-4630-87B1-43259E439517}" presName="childNode" presStyleLbl="node1" presStyleIdx="1" presStyleCnt="3" custScaleX="103810">
        <dgm:presLayoutVars>
          <dgm:bulletEnabled val="1"/>
        </dgm:presLayoutVars>
      </dgm:prSet>
      <dgm:spPr/>
    </dgm:pt>
    <dgm:pt modelId="{6DE9667F-08A1-447F-9FF3-ECF8A2CB84A3}" type="pres">
      <dgm:prSet presAssocID="{6B8F2E57-7804-4630-87B1-43259E439517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393D948-FA8F-4CB9-9382-08600F9AD416}" type="pres">
      <dgm:prSet presAssocID="{244E1562-479B-4568-B415-1129A179D24B}" presName="sibTrans" presStyleCnt="0"/>
      <dgm:spPr/>
    </dgm:pt>
    <dgm:pt modelId="{08918D68-31CC-4BE7-A4DE-B95D2398CAE0}" type="pres">
      <dgm:prSet presAssocID="{8AFB8DC3-9734-4754-8759-BBF2E0DA89EC}" presName="compositeNode" presStyleCnt="0">
        <dgm:presLayoutVars>
          <dgm:bulletEnabled val="1"/>
        </dgm:presLayoutVars>
      </dgm:prSet>
      <dgm:spPr/>
    </dgm:pt>
    <dgm:pt modelId="{1FFC4AF1-05B8-47BC-B256-0FE88B91598A}" type="pres">
      <dgm:prSet presAssocID="{8AFB8DC3-9734-4754-8759-BBF2E0DA89EC}" presName="image" presStyleLbl="fgImgPlace1" presStyleIdx="2" presStyleCnt="3" custScaleX="89046" custScaleY="667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46FF2EFE-36EE-4AF5-AD7D-5025A56CABD0}" type="pres">
      <dgm:prSet presAssocID="{8AFB8DC3-9734-4754-8759-BBF2E0DA89EC}" presName="childNode" presStyleLbl="node1" presStyleIdx="2" presStyleCnt="3" custScaleX="104309" custLinFactNeighborX="-1503" custLinFactNeighborY="-1670">
        <dgm:presLayoutVars>
          <dgm:bulletEnabled val="1"/>
        </dgm:presLayoutVars>
      </dgm:prSet>
      <dgm:spPr/>
    </dgm:pt>
    <dgm:pt modelId="{C66470CB-9636-4AE6-A588-CB5E3DEDCD20}" type="pres">
      <dgm:prSet presAssocID="{8AFB8DC3-9734-4754-8759-BBF2E0DA89E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64C1414-9EF6-425C-B8B5-5BCC31599335}" srcId="{8AFB8DC3-9734-4754-8759-BBF2E0DA89EC}" destId="{B056DF9E-BB78-46E8-BEA8-26544B86990C}" srcOrd="0" destOrd="0" parTransId="{AF5E152C-D115-497A-8C4C-1B75085EFF9B}" sibTransId="{56A72C8E-2CD9-4B85-8B39-94A2B0640E1F}"/>
    <dgm:cxn modelId="{353CF317-EB45-420B-A667-C4C28031E799}" type="presOf" srcId="{E0B9A64D-E5C4-4899-8FED-0D194DD0F390}" destId="{C9FBD137-F58B-46F6-B99E-F4B98C6165A4}" srcOrd="0" destOrd="0" presId="urn:microsoft.com/office/officeart/2005/8/layout/hList2"/>
    <dgm:cxn modelId="{2A785F25-D00E-4B1D-85B4-76303ED2A301}" type="presOf" srcId="{6B8F2E57-7804-4630-87B1-43259E439517}" destId="{6DE9667F-08A1-447F-9FF3-ECF8A2CB84A3}" srcOrd="0" destOrd="0" presId="urn:microsoft.com/office/officeart/2005/8/layout/hList2"/>
    <dgm:cxn modelId="{602E8025-0455-48B3-A4B0-D781BFC5538B}" srcId="{8AFB8DC3-9734-4754-8759-BBF2E0DA89EC}" destId="{CC42555A-9E7F-4A09-B412-C50A1D244527}" srcOrd="1" destOrd="0" parTransId="{1D693B98-CF9F-48F5-8ADD-0004A83405A4}" sibTransId="{02017BAD-FCAF-450E-8120-FE4CE820A666}"/>
    <dgm:cxn modelId="{DA04FB27-E20C-439B-949B-B8F0BB19DC09}" srcId="{62567F82-BAA8-45B0-B2FD-40309DBFEDDA}" destId="{3B20C2DC-D5D9-4BFC-8921-CCA731F270AF}" srcOrd="1" destOrd="0" parTransId="{C561DDB2-8FA0-4A3A-A9E7-AF9D6689E18C}" sibTransId="{FD5A1655-C30A-4470-8CD8-6A5CFE2A7BE1}"/>
    <dgm:cxn modelId="{28876729-4CF6-4998-B539-E30FC7A92290}" srcId="{1017126D-FC99-4C85-8B75-B542F1D279D6}" destId="{6B8F2E57-7804-4630-87B1-43259E439517}" srcOrd="1" destOrd="0" parTransId="{3A105623-8A23-44A8-A62E-6A0737AF4C35}" sibTransId="{244E1562-479B-4568-B415-1129A179D24B}"/>
    <dgm:cxn modelId="{D7EA0D31-E9AB-4CDC-860B-FE070D6C4B2F}" type="presOf" srcId="{72839449-30B2-4486-B5B0-5492C6FF83B9}" destId="{C9FBD137-F58B-46F6-B99E-F4B98C6165A4}" srcOrd="0" destOrd="1" presId="urn:microsoft.com/office/officeart/2005/8/layout/hList2"/>
    <dgm:cxn modelId="{18B01E50-9867-4D9C-8EF3-4B8B61528A24}" type="presOf" srcId="{CC42555A-9E7F-4A09-B412-C50A1D244527}" destId="{46FF2EFE-36EE-4AF5-AD7D-5025A56CABD0}" srcOrd="0" destOrd="1" presId="urn:microsoft.com/office/officeart/2005/8/layout/hList2"/>
    <dgm:cxn modelId="{C13DEB55-A511-4C1B-B02A-0B2213865722}" srcId="{1017126D-FC99-4C85-8B75-B542F1D279D6}" destId="{62567F82-BAA8-45B0-B2FD-40309DBFEDDA}" srcOrd="0" destOrd="0" parTransId="{AB5E9D4A-8B2C-452F-BB73-3886DC01FF58}" sibTransId="{FAB9B59D-2F37-4960-BC4C-E0283BA06A09}"/>
    <dgm:cxn modelId="{F9713A9A-8476-4DB9-898C-07EC420076B3}" type="presOf" srcId="{8AFB8DC3-9734-4754-8759-BBF2E0DA89EC}" destId="{C66470CB-9636-4AE6-A588-CB5E3DEDCD20}" srcOrd="0" destOrd="0" presId="urn:microsoft.com/office/officeart/2005/8/layout/hList2"/>
    <dgm:cxn modelId="{720D699B-42F1-47BE-B153-9A7006FFD749}" srcId="{6B8F2E57-7804-4630-87B1-43259E439517}" destId="{E0B9A64D-E5C4-4899-8FED-0D194DD0F390}" srcOrd="0" destOrd="0" parTransId="{C61E0789-80CA-4C67-A218-FC743B733701}" sibTransId="{7C6B9C3B-312A-4A7A-8132-E04DDF326302}"/>
    <dgm:cxn modelId="{84DBFFA5-0072-425D-AE85-04A741CED596}" srcId="{1017126D-FC99-4C85-8B75-B542F1D279D6}" destId="{8AFB8DC3-9734-4754-8759-BBF2E0DA89EC}" srcOrd="2" destOrd="0" parTransId="{43E224C7-7555-4E62-AA07-0A1B91619A78}" sibTransId="{1A4253F1-215C-45BD-897E-688FE38471AE}"/>
    <dgm:cxn modelId="{09C508B1-9697-4B3A-8C8E-7493DF40D27A}" type="presOf" srcId="{37FAE739-7C74-4818-AF73-3EBE072B2FA9}" destId="{513AED9F-4759-4FE2-8A01-91C6BEB6B489}" srcOrd="0" destOrd="0" presId="urn:microsoft.com/office/officeart/2005/8/layout/hList2"/>
    <dgm:cxn modelId="{484A6FB8-7B34-4525-A86C-BDFEFCB4EA08}" type="presOf" srcId="{3B20C2DC-D5D9-4BFC-8921-CCA731F270AF}" destId="{513AED9F-4759-4FE2-8A01-91C6BEB6B489}" srcOrd="0" destOrd="1" presId="urn:microsoft.com/office/officeart/2005/8/layout/hList2"/>
    <dgm:cxn modelId="{6EB5FECE-0C70-4C41-934E-7C7D60E1EA45}" type="presOf" srcId="{1017126D-FC99-4C85-8B75-B542F1D279D6}" destId="{5FF4A523-75F7-482F-AF38-FA72B35F3233}" srcOrd="0" destOrd="0" presId="urn:microsoft.com/office/officeart/2005/8/layout/hList2"/>
    <dgm:cxn modelId="{C073BFD5-4F7D-4E57-AA13-C2D1609CDC7C}" type="presOf" srcId="{62567F82-BAA8-45B0-B2FD-40309DBFEDDA}" destId="{EC2ED23A-1CE3-49EF-808F-605ACB38144E}" srcOrd="0" destOrd="0" presId="urn:microsoft.com/office/officeart/2005/8/layout/hList2"/>
    <dgm:cxn modelId="{E6AB11D9-5A95-42C6-A93B-DBB26ACB8F80}" srcId="{6B8F2E57-7804-4630-87B1-43259E439517}" destId="{72839449-30B2-4486-B5B0-5492C6FF83B9}" srcOrd="1" destOrd="0" parTransId="{AD965874-7F8D-4F92-84D3-B7EA6084164B}" sibTransId="{C694BF65-B035-4428-90D0-1C69EA55F326}"/>
    <dgm:cxn modelId="{2E1FCADF-B480-4958-8BB4-129BD7C7E036}" type="presOf" srcId="{B056DF9E-BB78-46E8-BEA8-26544B86990C}" destId="{46FF2EFE-36EE-4AF5-AD7D-5025A56CABD0}" srcOrd="0" destOrd="0" presId="urn:microsoft.com/office/officeart/2005/8/layout/hList2"/>
    <dgm:cxn modelId="{4676B7F9-33A1-40F1-B7CE-83CFAEC2FE14}" srcId="{62567F82-BAA8-45B0-B2FD-40309DBFEDDA}" destId="{37FAE739-7C74-4818-AF73-3EBE072B2FA9}" srcOrd="0" destOrd="0" parTransId="{7CE101D4-B17C-46DB-A0E9-EC26CCF54262}" sibTransId="{C75A8775-9E6A-4A62-9984-BD05CD9FEBFF}"/>
    <dgm:cxn modelId="{E1D8B81B-BBD8-43CE-A7A7-21141891D3F8}" type="presParOf" srcId="{5FF4A523-75F7-482F-AF38-FA72B35F3233}" destId="{96C7AA83-1511-4722-9D1B-CAC23625303C}" srcOrd="0" destOrd="0" presId="urn:microsoft.com/office/officeart/2005/8/layout/hList2"/>
    <dgm:cxn modelId="{8191F333-BE94-4C44-B6F8-0A664A5F9085}" type="presParOf" srcId="{96C7AA83-1511-4722-9D1B-CAC23625303C}" destId="{F03A807E-6258-4725-9335-BC391EECFD55}" srcOrd="0" destOrd="0" presId="urn:microsoft.com/office/officeart/2005/8/layout/hList2"/>
    <dgm:cxn modelId="{A478BBCB-BCEE-40DE-ACCC-042BB38813FB}" type="presParOf" srcId="{96C7AA83-1511-4722-9D1B-CAC23625303C}" destId="{513AED9F-4759-4FE2-8A01-91C6BEB6B489}" srcOrd="1" destOrd="0" presId="urn:microsoft.com/office/officeart/2005/8/layout/hList2"/>
    <dgm:cxn modelId="{F3B90CAE-E545-4CF4-AB01-DA63F6627D81}" type="presParOf" srcId="{96C7AA83-1511-4722-9D1B-CAC23625303C}" destId="{EC2ED23A-1CE3-49EF-808F-605ACB38144E}" srcOrd="2" destOrd="0" presId="urn:microsoft.com/office/officeart/2005/8/layout/hList2"/>
    <dgm:cxn modelId="{8BA46D99-18DB-4DD6-B278-3EA109D4C95D}" type="presParOf" srcId="{5FF4A523-75F7-482F-AF38-FA72B35F3233}" destId="{8C83B2E7-A632-495B-BDC0-CA6521A9635A}" srcOrd="1" destOrd="0" presId="urn:microsoft.com/office/officeart/2005/8/layout/hList2"/>
    <dgm:cxn modelId="{8990C9EA-888D-493B-898F-C6B0F35DCAB9}" type="presParOf" srcId="{5FF4A523-75F7-482F-AF38-FA72B35F3233}" destId="{71ABEB3A-4FE1-426E-9E07-AC8D86533A5C}" srcOrd="2" destOrd="0" presId="urn:microsoft.com/office/officeart/2005/8/layout/hList2"/>
    <dgm:cxn modelId="{B150FC68-D20E-4374-B57F-5C015DF3281D}" type="presParOf" srcId="{71ABEB3A-4FE1-426E-9E07-AC8D86533A5C}" destId="{77A70404-3EE3-4994-B004-BEEBB8F40E8D}" srcOrd="0" destOrd="0" presId="urn:microsoft.com/office/officeart/2005/8/layout/hList2"/>
    <dgm:cxn modelId="{89532D54-DAE6-4498-AB73-8C5AF1930726}" type="presParOf" srcId="{71ABEB3A-4FE1-426E-9E07-AC8D86533A5C}" destId="{C9FBD137-F58B-46F6-B99E-F4B98C6165A4}" srcOrd="1" destOrd="0" presId="urn:microsoft.com/office/officeart/2005/8/layout/hList2"/>
    <dgm:cxn modelId="{A67B8A63-3E00-46AB-9136-AFF4F3A5A54F}" type="presParOf" srcId="{71ABEB3A-4FE1-426E-9E07-AC8D86533A5C}" destId="{6DE9667F-08A1-447F-9FF3-ECF8A2CB84A3}" srcOrd="2" destOrd="0" presId="urn:microsoft.com/office/officeart/2005/8/layout/hList2"/>
    <dgm:cxn modelId="{48C69D5A-E622-4261-BA50-CB98604DA4D9}" type="presParOf" srcId="{5FF4A523-75F7-482F-AF38-FA72B35F3233}" destId="{3393D948-FA8F-4CB9-9382-08600F9AD416}" srcOrd="3" destOrd="0" presId="urn:microsoft.com/office/officeart/2005/8/layout/hList2"/>
    <dgm:cxn modelId="{37E526ED-0650-4F21-930F-0B00806CF7DB}" type="presParOf" srcId="{5FF4A523-75F7-482F-AF38-FA72B35F3233}" destId="{08918D68-31CC-4BE7-A4DE-B95D2398CAE0}" srcOrd="4" destOrd="0" presId="urn:microsoft.com/office/officeart/2005/8/layout/hList2"/>
    <dgm:cxn modelId="{5BF4CBA7-6B8C-43AC-9C5C-777DDB27A2D7}" type="presParOf" srcId="{08918D68-31CC-4BE7-A4DE-B95D2398CAE0}" destId="{1FFC4AF1-05B8-47BC-B256-0FE88B91598A}" srcOrd="0" destOrd="0" presId="urn:microsoft.com/office/officeart/2005/8/layout/hList2"/>
    <dgm:cxn modelId="{AA978AB9-BDEA-4975-AD9A-BA90B95A9B72}" type="presParOf" srcId="{08918D68-31CC-4BE7-A4DE-B95D2398CAE0}" destId="{46FF2EFE-36EE-4AF5-AD7D-5025A56CABD0}" srcOrd="1" destOrd="0" presId="urn:microsoft.com/office/officeart/2005/8/layout/hList2"/>
    <dgm:cxn modelId="{1F2461CC-9170-469E-A199-A5DF6016422D}" type="presParOf" srcId="{08918D68-31CC-4BE7-A4DE-B95D2398CAE0}" destId="{C66470CB-9636-4AE6-A588-CB5E3DEDCD2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E253-B6A3-44AD-94A2-DBC39457D6A4}">
      <dsp:nvSpPr>
        <dsp:cNvPr id="0" name=""/>
        <dsp:cNvSpPr/>
      </dsp:nvSpPr>
      <dsp:spPr>
        <a:xfrm>
          <a:off x="177803" y="191132"/>
          <a:ext cx="3359392" cy="143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/>
              <a:ea typeface="+mn-ea"/>
              <a:cs typeface="+mn-cs"/>
            </a:rPr>
            <a:t>Dochody 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/>
              <a:ea typeface="+mn-ea"/>
              <a:cs typeface="+mn-cs"/>
            </a:rPr>
            <a:t>6 133 mln zł</a:t>
          </a:r>
        </a:p>
      </dsp:txBody>
      <dsp:txXfrm>
        <a:off x="219925" y="233254"/>
        <a:ext cx="3275148" cy="1353896"/>
      </dsp:txXfrm>
    </dsp:sp>
    <dsp:sp modelId="{A9C72197-5038-45BE-B23B-87E3D2688E4D}">
      <dsp:nvSpPr>
        <dsp:cNvPr id="0" name=""/>
        <dsp:cNvSpPr/>
      </dsp:nvSpPr>
      <dsp:spPr>
        <a:xfrm>
          <a:off x="513743" y="1629273"/>
          <a:ext cx="273662" cy="873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436"/>
              </a:lnTo>
              <a:lnTo>
                <a:pt x="310972" y="1041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11F44-6782-434E-BDFA-16E76D5618E8}">
      <dsp:nvSpPr>
        <dsp:cNvPr id="0" name=""/>
        <dsp:cNvSpPr/>
      </dsp:nvSpPr>
      <dsp:spPr>
        <a:xfrm>
          <a:off x="787405" y="1752503"/>
          <a:ext cx="2400101" cy="1500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/>
              <a:ea typeface="+mn-ea"/>
              <a:cs typeface="+mn-cs"/>
            </a:rPr>
            <a:t>Przychody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/>
              <a:ea typeface="+mn-ea"/>
              <a:cs typeface="+mn-cs"/>
            </a:rPr>
            <a:t>2 239 mln zł</a:t>
          </a:r>
        </a:p>
      </dsp:txBody>
      <dsp:txXfrm>
        <a:off x="831340" y="1796438"/>
        <a:ext cx="2312231" cy="1412193"/>
      </dsp:txXfrm>
    </dsp:sp>
    <dsp:sp modelId="{BA739257-50E0-42C4-8D40-167E53C66ABB}">
      <dsp:nvSpPr>
        <dsp:cNvPr id="0" name=""/>
        <dsp:cNvSpPr/>
      </dsp:nvSpPr>
      <dsp:spPr>
        <a:xfrm>
          <a:off x="3989435" y="227988"/>
          <a:ext cx="3376162" cy="1321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/>
              <a:ea typeface="+mn-ea"/>
              <a:cs typeface="+mn-cs"/>
            </a:rPr>
            <a:t>Wydatki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/>
              <a:ea typeface="+mn-ea"/>
              <a:cs typeface="+mn-cs"/>
            </a:rPr>
            <a:t>8 081 mln zł</a:t>
          </a:r>
        </a:p>
      </dsp:txBody>
      <dsp:txXfrm>
        <a:off x="4028133" y="266686"/>
        <a:ext cx="3298766" cy="1243844"/>
      </dsp:txXfrm>
    </dsp:sp>
    <dsp:sp modelId="{2D837E59-642A-422E-BE15-00E0287D6F2B}">
      <dsp:nvSpPr>
        <dsp:cNvPr id="0" name=""/>
        <dsp:cNvSpPr/>
      </dsp:nvSpPr>
      <dsp:spPr>
        <a:xfrm>
          <a:off x="4327051" y="1549229"/>
          <a:ext cx="346538" cy="953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754"/>
              </a:lnTo>
              <a:lnTo>
                <a:pt x="302949" y="1102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17F81-0003-489D-B725-4439FEF819A4}">
      <dsp:nvSpPr>
        <dsp:cNvPr id="0" name=""/>
        <dsp:cNvSpPr/>
      </dsp:nvSpPr>
      <dsp:spPr>
        <a:xfrm>
          <a:off x="4673590" y="1752503"/>
          <a:ext cx="2400101" cy="1500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/>
              <a:ea typeface="+mn-ea"/>
              <a:cs typeface="+mn-cs"/>
            </a:rPr>
            <a:t>Rozchody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/>
              <a:ea typeface="+mn-ea"/>
              <a:cs typeface="+mn-cs"/>
            </a:rPr>
            <a:t>290 mln zł</a:t>
          </a:r>
        </a:p>
      </dsp:txBody>
      <dsp:txXfrm>
        <a:off x="4717525" y="1796438"/>
        <a:ext cx="2312231" cy="14121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ED23A-1CE3-49EF-808F-605ACB38144E}">
      <dsp:nvSpPr>
        <dsp:cNvPr id="0" name=""/>
        <dsp:cNvSpPr/>
      </dsp:nvSpPr>
      <dsp:spPr>
        <a:xfrm rot="16200000">
          <a:off x="-2226927" y="3767270"/>
          <a:ext cx="5321633" cy="69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14602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Edukacja i sport</a:t>
          </a:r>
        </a:p>
      </dsp:txBody>
      <dsp:txXfrm>
        <a:off x="-2226927" y="3767270"/>
        <a:ext cx="5321633" cy="696871"/>
      </dsp:txXfrm>
    </dsp:sp>
    <dsp:sp modelId="{513AED9F-4759-4FE2-8A01-91C6BEB6B489}">
      <dsp:nvSpPr>
        <dsp:cNvPr id="0" name=""/>
        <dsp:cNvSpPr/>
      </dsp:nvSpPr>
      <dsp:spPr>
        <a:xfrm>
          <a:off x="782324" y="1160950"/>
          <a:ext cx="3471159" cy="590951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614602" rIns="227584" bIns="227584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2500" b="1" kern="1200" dirty="0">
              <a:solidFill>
                <a:schemeClr val="tx1"/>
              </a:solidFill>
            </a:rPr>
            <a:t>64 mln zł </a:t>
          </a:r>
          <a:r>
            <a:rPr lang="pl-PL" sz="2500" kern="1200" dirty="0"/>
            <a:t>- Przebudowa i rozbudowa budynku wraz z zagospodarowaniem terenu na potrzeby </a:t>
          </a:r>
          <a:r>
            <a:rPr lang="pl-PL" sz="2500" kern="1200" dirty="0" err="1"/>
            <a:t>CKZiU</a:t>
          </a:r>
          <a:r>
            <a:rPr lang="pl-PL" sz="2500" kern="1200" dirty="0"/>
            <a:t> ul. Kelles-Krauza 3 w Radomiu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2500" b="1" kern="1200" dirty="0">
              <a:solidFill>
                <a:schemeClr val="tx1"/>
              </a:solidFill>
            </a:rPr>
            <a:t>29 mln zł </a:t>
          </a:r>
          <a:r>
            <a:rPr lang="pl-PL" sz="2500" kern="1200" dirty="0"/>
            <a:t>- Mazowiecka Szkoła Przyszłości - Region Mazowiecki Regionalny w ramach FEM 2021-2027</a:t>
          </a:r>
        </a:p>
      </dsp:txBody>
      <dsp:txXfrm>
        <a:off x="782324" y="1160950"/>
        <a:ext cx="3471159" cy="5909511"/>
      </dsp:txXfrm>
    </dsp:sp>
    <dsp:sp modelId="{F03A807E-6258-4725-9335-BC391EECFD55}">
      <dsp:nvSpPr>
        <dsp:cNvPr id="0" name=""/>
        <dsp:cNvSpPr/>
      </dsp:nvSpPr>
      <dsp:spPr>
        <a:xfrm>
          <a:off x="157196" y="472622"/>
          <a:ext cx="1138283" cy="8972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9667F-08A1-447F-9FF3-ECF8A2CB84A3}">
      <dsp:nvSpPr>
        <dsp:cNvPr id="0" name=""/>
        <dsp:cNvSpPr/>
      </dsp:nvSpPr>
      <dsp:spPr>
        <a:xfrm rot="16200000">
          <a:off x="2549289" y="3720482"/>
          <a:ext cx="5909511" cy="69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14602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Rozwój regionalny</a:t>
          </a:r>
        </a:p>
      </dsp:txBody>
      <dsp:txXfrm>
        <a:off x="2549289" y="3720482"/>
        <a:ext cx="5909511" cy="696871"/>
      </dsp:txXfrm>
    </dsp:sp>
    <dsp:sp modelId="{C9FBD137-F58B-46F6-B99E-F4B98C6165A4}">
      <dsp:nvSpPr>
        <dsp:cNvPr id="0" name=""/>
        <dsp:cNvSpPr/>
      </dsp:nvSpPr>
      <dsp:spPr>
        <a:xfrm>
          <a:off x="5852480" y="1114162"/>
          <a:ext cx="3471159" cy="590951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14602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2700" b="1" kern="1200" dirty="0">
              <a:solidFill>
                <a:schemeClr val="tx1"/>
              </a:solidFill>
            </a:rPr>
            <a:t>431 mln zł </a:t>
          </a:r>
          <a:r>
            <a:rPr lang="pl-PL" sz="2700" kern="1200" dirty="0"/>
            <a:t>- Wydatki dotyczące eksploatacji sieci Internet dla Mazowsza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2700" b="1" kern="1200" dirty="0">
              <a:solidFill>
                <a:schemeClr val="tx1"/>
              </a:solidFill>
            </a:rPr>
            <a:t>171 mln zł </a:t>
          </a:r>
          <a:r>
            <a:rPr lang="pl-PL" sz="2700" kern="1200" dirty="0"/>
            <a:t>- Pomoc Techniczna FEM dla MJWPU na lata 2024-2026 </a:t>
          </a:r>
          <a:r>
            <a:rPr lang="pl-PL" sz="2500" kern="1200" dirty="0"/>
            <a:t>w zakresie przygotowania, wdrażania, monitorowania i kontroli </a:t>
          </a:r>
        </a:p>
      </dsp:txBody>
      <dsp:txXfrm>
        <a:off x="5852480" y="1114162"/>
        <a:ext cx="3471159" cy="5909511"/>
      </dsp:txXfrm>
    </dsp:sp>
    <dsp:sp modelId="{77A70404-3EE3-4994-B004-BEEBB8F40E8D}">
      <dsp:nvSpPr>
        <dsp:cNvPr id="0" name=""/>
        <dsp:cNvSpPr/>
      </dsp:nvSpPr>
      <dsp:spPr>
        <a:xfrm>
          <a:off x="5222111" y="489333"/>
          <a:ext cx="1260738" cy="8036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70CB-9636-4AE6-A588-CB5E3DEDCD20}">
      <dsp:nvSpPr>
        <dsp:cNvPr id="0" name=""/>
        <dsp:cNvSpPr/>
      </dsp:nvSpPr>
      <dsp:spPr>
        <a:xfrm rot="16200000">
          <a:off x="7619444" y="3783772"/>
          <a:ext cx="5909511" cy="69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14602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Ochrona środowiska</a:t>
          </a:r>
        </a:p>
      </dsp:txBody>
      <dsp:txXfrm>
        <a:off x="7619444" y="3783772"/>
        <a:ext cx="5909511" cy="696871"/>
      </dsp:txXfrm>
    </dsp:sp>
    <dsp:sp modelId="{46FF2EFE-36EE-4AF5-AD7D-5025A56CABD0}">
      <dsp:nvSpPr>
        <dsp:cNvPr id="0" name=""/>
        <dsp:cNvSpPr/>
      </dsp:nvSpPr>
      <dsp:spPr>
        <a:xfrm>
          <a:off x="10870464" y="1078763"/>
          <a:ext cx="3471159" cy="590951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614602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2300" b="1" kern="1200" dirty="0">
              <a:solidFill>
                <a:schemeClr val="tx1"/>
              </a:solidFill>
            </a:rPr>
            <a:t>105 mln zł </a:t>
          </a:r>
          <a:r>
            <a:rPr lang="pl-PL" sz="2300" kern="1200" dirty="0"/>
            <a:t>- Wykonanie zastępcze – usunięcie odpadów LOVEKO </a:t>
          </a:r>
          <a:br>
            <a:rPr lang="pl-PL" sz="2300" kern="1200" dirty="0"/>
          </a:br>
          <a:r>
            <a:rPr lang="pl-PL" sz="2300" kern="1200" dirty="0"/>
            <a:t>Sp. z o.o.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2300" b="1" kern="1200" dirty="0">
              <a:solidFill>
                <a:schemeClr val="tx1"/>
              </a:solidFill>
            </a:rPr>
            <a:t>29 mln zł </a:t>
          </a:r>
          <a:r>
            <a:rPr lang="pl-PL" sz="2300" kern="1200" dirty="0"/>
            <a:t>- Mazowsze bez smogu FEM 2021-2027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300" kern="1200" dirty="0"/>
        </a:p>
      </dsp:txBody>
      <dsp:txXfrm>
        <a:off x="10870464" y="1078763"/>
        <a:ext cx="3471159" cy="5909511"/>
      </dsp:txXfrm>
    </dsp:sp>
    <dsp:sp modelId="{1FFC4AF1-05B8-47BC-B256-0FE88B91598A}">
      <dsp:nvSpPr>
        <dsp:cNvPr id="0" name=""/>
        <dsp:cNvSpPr/>
      </dsp:nvSpPr>
      <dsp:spPr>
        <a:xfrm>
          <a:off x="10302100" y="489333"/>
          <a:ext cx="1241072" cy="930239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ED23A-1CE3-49EF-808F-605ACB38144E}">
      <dsp:nvSpPr>
        <dsp:cNvPr id="0" name=""/>
        <dsp:cNvSpPr/>
      </dsp:nvSpPr>
      <dsp:spPr>
        <a:xfrm rot="16200000">
          <a:off x="-1689437" y="3996063"/>
          <a:ext cx="5321633" cy="788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02509" bIns="0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Programy wsparcia</a:t>
          </a:r>
        </a:p>
      </dsp:txBody>
      <dsp:txXfrm>
        <a:off x="-1689437" y="3996063"/>
        <a:ext cx="5321633" cy="788956"/>
      </dsp:txXfrm>
    </dsp:sp>
    <dsp:sp modelId="{513AED9F-4759-4FE2-8A01-91C6BEB6B489}">
      <dsp:nvSpPr>
        <dsp:cNvPr id="0" name=""/>
        <dsp:cNvSpPr/>
      </dsp:nvSpPr>
      <dsp:spPr>
        <a:xfrm>
          <a:off x="1682083" y="1041384"/>
          <a:ext cx="12307361" cy="590951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488" tIns="1102509" rIns="348488" bIns="34848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3800" b="1" kern="1200" dirty="0">
              <a:solidFill>
                <a:schemeClr val="tx1"/>
              </a:solidFill>
            </a:rPr>
            <a:t>2 246 mln zł </a:t>
          </a:r>
          <a:r>
            <a:rPr lang="pl-PL" sz="3800" kern="1200" dirty="0">
              <a:solidFill>
                <a:schemeClr val="tx1"/>
              </a:solidFill>
            </a:rPr>
            <a:t>- </a:t>
          </a:r>
          <a:r>
            <a:rPr lang="pl-PL" sz="3800" kern="1200" dirty="0">
              <a:solidFill>
                <a:schemeClr val="bg1"/>
              </a:solidFill>
            </a:rPr>
            <a:t>Instrument wsparcia zadań ważnych dla równomiernego rozwoju województwa mazowieckiego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ü"/>
          </a:pPr>
          <a:r>
            <a:rPr lang="pl-PL" sz="3800" kern="1200" dirty="0">
              <a:solidFill>
                <a:schemeClr val="tx1"/>
              </a:solidFill>
            </a:rPr>
            <a:t> </a:t>
          </a:r>
          <a:r>
            <a:rPr lang="pl-PL" sz="3800" b="1" kern="1200" dirty="0">
              <a:solidFill>
                <a:schemeClr val="tx1"/>
              </a:solidFill>
            </a:rPr>
            <a:t>182 mln zł </a:t>
          </a:r>
          <a:r>
            <a:rPr lang="pl-PL" sz="3800" kern="1200" dirty="0">
              <a:solidFill>
                <a:schemeClr val="tx1"/>
              </a:solidFill>
            </a:rPr>
            <a:t>- </a:t>
          </a:r>
          <a:r>
            <a:rPr lang="pl-PL" sz="3800" kern="1200" dirty="0">
              <a:solidFill>
                <a:schemeClr val="bg1"/>
              </a:solidFill>
            </a:rPr>
            <a:t>Dotacje celowe dla jst na zadania wynikające z ustawy o ochronie gruntów rolnych i leśnych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3800" b="1" kern="1200" dirty="0">
              <a:solidFill>
                <a:schemeClr val="tx1"/>
              </a:solidFill>
            </a:rPr>
            <a:t>168 mln zł </a:t>
          </a:r>
          <a:r>
            <a:rPr lang="pl-PL" sz="3800" kern="1200" dirty="0">
              <a:solidFill>
                <a:schemeClr val="tx1"/>
              </a:solidFill>
            </a:rPr>
            <a:t>- </a:t>
          </a:r>
          <a:r>
            <a:rPr lang="pl-PL" sz="3800" kern="1200" dirty="0">
              <a:solidFill>
                <a:schemeClr val="bg1"/>
              </a:solidFill>
            </a:rPr>
            <a:t>Mazowsze dla Sportu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l-PL" sz="3800" b="1" kern="1200" dirty="0">
              <a:solidFill>
                <a:schemeClr val="tx1"/>
              </a:solidFill>
            </a:rPr>
            <a:t>108 mln zł </a:t>
          </a:r>
          <a:r>
            <a:rPr lang="pl-PL" sz="3800" kern="1200" dirty="0">
              <a:solidFill>
                <a:schemeClr val="tx1"/>
              </a:solidFill>
            </a:rPr>
            <a:t>- </a:t>
          </a:r>
          <a:r>
            <a:rPr lang="pl-PL" sz="3800" kern="1200" dirty="0">
              <a:solidFill>
                <a:schemeClr val="bg1"/>
              </a:solidFill>
            </a:rPr>
            <a:t>Mazowsze dla lokalnych centrów integracyjnych</a:t>
          </a:r>
        </a:p>
      </dsp:txBody>
      <dsp:txXfrm>
        <a:off x="1682083" y="1041384"/>
        <a:ext cx="12307361" cy="5909511"/>
      </dsp:txXfrm>
    </dsp:sp>
    <dsp:sp modelId="{F03A807E-6258-4725-9335-BC391EECFD55}">
      <dsp:nvSpPr>
        <dsp:cNvPr id="0" name=""/>
        <dsp:cNvSpPr/>
      </dsp:nvSpPr>
      <dsp:spPr>
        <a:xfrm>
          <a:off x="475031" y="201022"/>
          <a:ext cx="2041920" cy="160951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016BD-B37C-4E7D-9B28-1D28A417AB80}">
      <dsp:nvSpPr>
        <dsp:cNvPr id="0" name=""/>
        <dsp:cNvSpPr/>
      </dsp:nvSpPr>
      <dsp:spPr>
        <a:xfrm>
          <a:off x="1593101" y="113707"/>
          <a:ext cx="4878007" cy="1056604"/>
        </a:xfrm>
        <a:prstGeom prst="roundRect">
          <a:avLst>
            <a:gd name="adj" fmla="val 10000"/>
          </a:avLst>
        </a:prstGeom>
        <a:solidFill>
          <a:srgbClr val="D73A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DEFICYT (D-W)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1 949 mln zł</a:t>
          </a:r>
        </a:p>
      </dsp:txBody>
      <dsp:txXfrm>
        <a:off x="1624048" y="144654"/>
        <a:ext cx="4816113" cy="994710"/>
      </dsp:txXfrm>
    </dsp:sp>
    <dsp:sp modelId="{C78036F4-1601-4618-864A-F59A2117FB05}">
      <dsp:nvSpPr>
        <dsp:cNvPr id="0" name=""/>
        <dsp:cNvSpPr/>
      </dsp:nvSpPr>
      <dsp:spPr>
        <a:xfrm rot="5423810">
          <a:off x="3719081" y="1160899"/>
          <a:ext cx="613068" cy="8362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 rot="-5400000">
        <a:off x="3775384" y="1272481"/>
        <a:ext cx="501737" cy="429148"/>
      </dsp:txXfrm>
    </dsp:sp>
    <dsp:sp modelId="{7DF20C0D-28C3-45C8-9030-6FE478E57F9B}">
      <dsp:nvSpPr>
        <dsp:cNvPr id="0" name=""/>
        <dsp:cNvSpPr/>
      </dsp:nvSpPr>
      <dsp:spPr>
        <a:xfrm>
          <a:off x="1347567" y="1987717"/>
          <a:ext cx="5337564" cy="1858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Źródłem pokrycia deficytu jest: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dirty="0"/>
            <a:t>kredyt długoterminowy (1 880 mln zł),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dirty="0"/>
            <a:t>rozliczenia z niewykorzystanych środków (111 tys. zł), spłaty udzielonych pożyczek (69 mln zł)</a:t>
          </a:r>
        </a:p>
      </dsp:txBody>
      <dsp:txXfrm>
        <a:off x="1401994" y="2042144"/>
        <a:ext cx="5228710" cy="1749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0BDB3-A34A-4A33-8B68-2AA41D013BC8}">
      <dsp:nvSpPr>
        <dsp:cNvPr id="0" name=""/>
        <dsp:cNvSpPr/>
      </dsp:nvSpPr>
      <dsp:spPr>
        <a:xfrm>
          <a:off x="3886850" y="3214042"/>
          <a:ext cx="799632" cy="1470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816" y="0"/>
              </a:lnTo>
              <a:lnTo>
                <a:pt x="399816" y="1470707"/>
              </a:lnTo>
              <a:lnTo>
                <a:pt x="799632" y="1470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244815" y="3907545"/>
        <a:ext cx="83701" cy="83701"/>
      </dsp:txXfrm>
    </dsp:sp>
    <dsp:sp modelId="{898AEF00-527D-4C6B-851A-A24194FFD371}">
      <dsp:nvSpPr>
        <dsp:cNvPr id="0" name=""/>
        <dsp:cNvSpPr/>
      </dsp:nvSpPr>
      <dsp:spPr>
        <a:xfrm>
          <a:off x="3886850" y="3087216"/>
          <a:ext cx="821022" cy="126825"/>
        </a:xfrm>
        <a:custGeom>
          <a:avLst/>
          <a:gdLst/>
          <a:ahLst/>
          <a:cxnLst/>
          <a:rect l="0" t="0" r="0" b="0"/>
          <a:pathLst>
            <a:path>
              <a:moveTo>
                <a:pt x="0" y="126825"/>
              </a:moveTo>
              <a:lnTo>
                <a:pt x="410511" y="126825"/>
              </a:lnTo>
              <a:lnTo>
                <a:pt x="410511" y="0"/>
              </a:lnTo>
              <a:lnTo>
                <a:pt x="8210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276592" y="3129860"/>
        <a:ext cx="41538" cy="41538"/>
      </dsp:txXfrm>
    </dsp:sp>
    <dsp:sp modelId="{A69B06AB-FD9B-41B3-B08A-2001CA3F361C}">
      <dsp:nvSpPr>
        <dsp:cNvPr id="0" name=""/>
        <dsp:cNvSpPr/>
      </dsp:nvSpPr>
      <dsp:spPr>
        <a:xfrm>
          <a:off x="3886850" y="1690352"/>
          <a:ext cx="799632" cy="1523689"/>
        </a:xfrm>
        <a:custGeom>
          <a:avLst/>
          <a:gdLst/>
          <a:ahLst/>
          <a:cxnLst/>
          <a:rect l="0" t="0" r="0" b="0"/>
          <a:pathLst>
            <a:path>
              <a:moveTo>
                <a:pt x="0" y="1523689"/>
              </a:moveTo>
              <a:lnTo>
                <a:pt x="399816" y="1523689"/>
              </a:lnTo>
              <a:lnTo>
                <a:pt x="399816" y="0"/>
              </a:lnTo>
              <a:lnTo>
                <a:pt x="7996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4243647" y="2409177"/>
        <a:ext cx="86038" cy="86038"/>
      </dsp:txXfrm>
    </dsp:sp>
    <dsp:sp modelId="{B377F9B7-89AC-4408-B4C9-94FC60F18EF8}">
      <dsp:nvSpPr>
        <dsp:cNvPr id="0" name=""/>
        <dsp:cNvSpPr/>
      </dsp:nvSpPr>
      <dsp:spPr>
        <a:xfrm rot="16200000">
          <a:off x="-450516" y="1557663"/>
          <a:ext cx="5361976" cy="3312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300" kern="1200" dirty="0"/>
            <a:t>Rezerwy budżetowe – 444,1</a:t>
          </a:r>
          <a:r>
            <a:rPr lang="pl-PL" sz="6300" kern="1200" dirty="0">
              <a:solidFill>
                <a:schemeClr val="bg1"/>
              </a:solidFill>
            </a:rPr>
            <a:t> mln zł </a:t>
          </a:r>
        </a:p>
      </dsp:txBody>
      <dsp:txXfrm>
        <a:off x="-450516" y="1557663"/>
        <a:ext cx="5361976" cy="3312757"/>
      </dsp:txXfrm>
    </dsp:sp>
    <dsp:sp modelId="{AE111D95-7F89-49EF-9D73-E30FC8E63714}">
      <dsp:nvSpPr>
        <dsp:cNvPr id="0" name=""/>
        <dsp:cNvSpPr/>
      </dsp:nvSpPr>
      <dsp:spPr>
        <a:xfrm>
          <a:off x="4686482" y="1133858"/>
          <a:ext cx="5486597" cy="1112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Rezerwa </a:t>
          </a:r>
          <a:r>
            <a:rPr lang="pl-PL" sz="2800" kern="1200" dirty="0">
              <a:solidFill>
                <a:schemeClr val="bg1"/>
              </a:solidFill>
            </a:rPr>
            <a:t>ogólna </a:t>
          </a:r>
          <a:r>
            <a:rPr lang="pl-PL" sz="3200" b="1" kern="1200" dirty="0">
              <a:solidFill>
                <a:schemeClr val="bg1"/>
              </a:solidFill>
            </a:rPr>
            <a:t>50 mln zł</a:t>
          </a:r>
        </a:p>
      </dsp:txBody>
      <dsp:txXfrm>
        <a:off x="4686482" y="1133858"/>
        <a:ext cx="5486597" cy="1112988"/>
      </dsp:txXfrm>
    </dsp:sp>
    <dsp:sp modelId="{AF4C40EB-15BD-4FD7-8981-63F4FECC6EDB}">
      <dsp:nvSpPr>
        <dsp:cNvPr id="0" name=""/>
        <dsp:cNvSpPr/>
      </dsp:nvSpPr>
      <dsp:spPr>
        <a:xfrm>
          <a:off x="4707872" y="2477740"/>
          <a:ext cx="5531136" cy="1218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Rezerwy </a:t>
          </a:r>
          <a:r>
            <a:rPr lang="pl-PL" sz="3200" kern="1200" dirty="0"/>
            <a:t>celowe </a:t>
          </a:r>
          <a:r>
            <a:rPr lang="pl-PL" sz="1800" kern="1200" dirty="0"/>
            <a:t>(ze środków własnych)</a:t>
          </a:r>
          <a:r>
            <a:rPr lang="pl-PL" sz="3200" kern="1200" dirty="0"/>
            <a:t> </a:t>
          </a:r>
          <a:br>
            <a:rPr lang="pl-PL" sz="3200" kern="1200" dirty="0"/>
          </a:br>
          <a:r>
            <a:rPr lang="pl-PL" sz="3200" b="1" kern="1200" dirty="0"/>
            <a:t>388,5 mln zł</a:t>
          </a:r>
        </a:p>
      </dsp:txBody>
      <dsp:txXfrm>
        <a:off x="4707872" y="2477740"/>
        <a:ext cx="5531136" cy="1218951"/>
      </dsp:txXfrm>
    </dsp:sp>
    <dsp:sp modelId="{8A0F7985-D0C7-49B2-90DD-9FE62BCC8251}">
      <dsp:nvSpPr>
        <dsp:cNvPr id="0" name=""/>
        <dsp:cNvSpPr/>
      </dsp:nvSpPr>
      <dsp:spPr>
        <a:xfrm>
          <a:off x="4686482" y="4075274"/>
          <a:ext cx="5659517" cy="1218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Rezerwy celowe </a:t>
          </a:r>
          <a:r>
            <a:rPr lang="pl-PL" sz="2000" kern="1200" dirty="0"/>
            <a:t>(finansowane środkami zewnętrznymi)  </a:t>
          </a:r>
          <a:r>
            <a:rPr lang="pl-PL" sz="3200" b="1" kern="1200" dirty="0"/>
            <a:t>5,6 mln zł</a:t>
          </a:r>
        </a:p>
      </dsp:txBody>
      <dsp:txXfrm>
        <a:off x="4686482" y="4075274"/>
        <a:ext cx="5659517" cy="1218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2CD7F-80C4-4A3D-A5CA-27BC737D657D}">
      <dsp:nvSpPr>
        <dsp:cNvPr id="0" name=""/>
        <dsp:cNvSpPr/>
      </dsp:nvSpPr>
      <dsp:spPr>
        <a:xfrm>
          <a:off x="0" y="435005"/>
          <a:ext cx="2302378" cy="168905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Finansowane ze środków własnych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8 497 875 024 zł</a:t>
          </a:r>
        </a:p>
      </dsp:txBody>
      <dsp:txXfrm>
        <a:off x="337175" y="682361"/>
        <a:ext cx="1628028" cy="1194338"/>
      </dsp:txXfrm>
    </dsp:sp>
    <dsp:sp modelId="{E6A4C4A3-B00F-4A9B-969F-F40F23F46B14}">
      <dsp:nvSpPr>
        <dsp:cNvPr id="0" name=""/>
        <dsp:cNvSpPr/>
      </dsp:nvSpPr>
      <dsp:spPr>
        <a:xfrm>
          <a:off x="2441108" y="773473"/>
          <a:ext cx="979649" cy="979649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2570960" y="1148091"/>
        <a:ext cx="719945" cy="230413"/>
      </dsp:txXfrm>
    </dsp:sp>
    <dsp:sp modelId="{92BCDCB6-F976-4CD0-B4BB-57F9029A393A}">
      <dsp:nvSpPr>
        <dsp:cNvPr id="0" name=""/>
        <dsp:cNvSpPr/>
      </dsp:nvSpPr>
      <dsp:spPr>
        <a:xfrm>
          <a:off x="3557909" y="418773"/>
          <a:ext cx="2121565" cy="168905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Finansowane z dotacji i płatności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635 007 449 zł</a:t>
          </a:r>
        </a:p>
      </dsp:txBody>
      <dsp:txXfrm>
        <a:off x="3868605" y="666129"/>
        <a:ext cx="1500173" cy="1194338"/>
      </dsp:txXfrm>
    </dsp:sp>
    <dsp:sp modelId="{AE02D9A4-46E7-4F58-A495-F34A66145649}">
      <dsp:nvSpPr>
        <dsp:cNvPr id="0" name=""/>
        <dsp:cNvSpPr/>
      </dsp:nvSpPr>
      <dsp:spPr>
        <a:xfrm>
          <a:off x="5816625" y="773473"/>
          <a:ext cx="979649" cy="979649"/>
        </a:xfrm>
        <a:prstGeom prst="mathEqual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100" kern="1200" dirty="0"/>
        </a:p>
      </dsp:txBody>
      <dsp:txXfrm>
        <a:off x="5946477" y="975281"/>
        <a:ext cx="719945" cy="576033"/>
      </dsp:txXfrm>
    </dsp:sp>
    <dsp:sp modelId="{1A81AE27-AE26-4A95-A7F8-ACCF36489335}">
      <dsp:nvSpPr>
        <dsp:cNvPr id="0" name=""/>
        <dsp:cNvSpPr/>
      </dsp:nvSpPr>
      <dsp:spPr>
        <a:xfrm>
          <a:off x="6933425" y="418773"/>
          <a:ext cx="1980394" cy="1689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Przedsięwzięcia WPF o charakterze </a:t>
          </a:r>
          <a:r>
            <a:rPr lang="pl-PL" sz="1800" b="1" u="sng" kern="1200" dirty="0"/>
            <a:t>majątkowym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9 132 882 473 zł</a:t>
          </a:r>
        </a:p>
      </dsp:txBody>
      <dsp:txXfrm>
        <a:off x="7223447" y="666129"/>
        <a:ext cx="1400350" cy="1194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3B521-C6A3-4E2B-9F8C-F46949113232}">
      <dsp:nvSpPr>
        <dsp:cNvPr id="0" name=""/>
        <dsp:cNvSpPr/>
      </dsp:nvSpPr>
      <dsp:spPr>
        <a:xfrm>
          <a:off x="0" y="313249"/>
          <a:ext cx="2284063" cy="182728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Finansowane ze środków własnych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16 786 449 514 zł</a:t>
          </a:r>
        </a:p>
      </dsp:txBody>
      <dsp:txXfrm>
        <a:off x="334493" y="580848"/>
        <a:ext cx="1615077" cy="1292083"/>
      </dsp:txXfrm>
    </dsp:sp>
    <dsp:sp modelId="{C44C6D76-72BA-43FF-B226-1406A9CDCE83}">
      <dsp:nvSpPr>
        <dsp:cNvPr id="0" name=""/>
        <dsp:cNvSpPr/>
      </dsp:nvSpPr>
      <dsp:spPr>
        <a:xfrm>
          <a:off x="2420913" y="775373"/>
          <a:ext cx="975851" cy="975851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2550262" y="1148538"/>
        <a:ext cx="717153" cy="229521"/>
      </dsp:txXfrm>
    </dsp:sp>
    <dsp:sp modelId="{01EAA209-9F0C-44F2-B382-52AFD9720DA0}">
      <dsp:nvSpPr>
        <dsp:cNvPr id="0" name=""/>
        <dsp:cNvSpPr/>
      </dsp:nvSpPr>
      <dsp:spPr>
        <a:xfrm>
          <a:off x="3533383" y="422048"/>
          <a:ext cx="2284534" cy="168250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Finansowane z dotacji i płatności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955 088 238 zł</a:t>
          </a:r>
        </a:p>
      </dsp:txBody>
      <dsp:txXfrm>
        <a:off x="3867945" y="668445"/>
        <a:ext cx="1615410" cy="1189707"/>
      </dsp:txXfrm>
    </dsp:sp>
    <dsp:sp modelId="{9A4F198C-64BB-4E4B-9C1B-937292C60432}">
      <dsp:nvSpPr>
        <dsp:cNvPr id="0" name=""/>
        <dsp:cNvSpPr/>
      </dsp:nvSpPr>
      <dsp:spPr>
        <a:xfrm>
          <a:off x="5954537" y="775373"/>
          <a:ext cx="975851" cy="975851"/>
        </a:xfrm>
        <a:prstGeom prst="mathEqual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100" kern="1200" dirty="0"/>
        </a:p>
      </dsp:txBody>
      <dsp:txXfrm>
        <a:off x="6083886" y="976398"/>
        <a:ext cx="717153" cy="573801"/>
      </dsp:txXfrm>
    </dsp:sp>
    <dsp:sp modelId="{9DD36A5F-E8FD-4C0E-8285-F8BEC35CB3B4}">
      <dsp:nvSpPr>
        <dsp:cNvPr id="0" name=""/>
        <dsp:cNvSpPr/>
      </dsp:nvSpPr>
      <dsp:spPr>
        <a:xfrm>
          <a:off x="7067237" y="437493"/>
          <a:ext cx="2000562" cy="1682501"/>
        </a:xfrm>
        <a:prstGeom prst="ellipse">
          <a:avLst/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Przedsięwzięcia WPF o charakterze </a:t>
          </a:r>
          <a:r>
            <a:rPr lang="pl-PL" sz="1800" b="1" u="sng" kern="1200" dirty="0"/>
            <a:t>bieżącym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17 741 537 752 zł</a:t>
          </a:r>
        </a:p>
      </dsp:txBody>
      <dsp:txXfrm>
        <a:off x="7360213" y="683890"/>
        <a:ext cx="1414610" cy="1189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ED23A-1CE3-49EF-808F-605ACB38144E}">
      <dsp:nvSpPr>
        <dsp:cNvPr id="0" name=""/>
        <dsp:cNvSpPr/>
      </dsp:nvSpPr>
      <dsp:spPr>
        <a:xfrm rot="16200000">
          <a:off x="-2534913" y="3768614"/>
          <a:ext cx="5909511" cy="65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5041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Drogi wojewódzkie </a:t>
          </a:r>
        </a:p>
      </dsp:txBody>
      <dsp:txXfrm>
        <a:off x="-2534913" y="3768614"/>
        <a:ext cx="5909511" cy="652015"/>
      </dsp:txXfrm>
    </dsp:sp>
    <dsp:sp modelId="{513AED9F-4759-4FE2-8A01-91C6BEB6B489}">
      <dsp:nvSpPr>
        <dsp:cNvPr id="0" name=""/>
        <dsp:cNvSpPr/>
      </dsp:nvSpPr>
      <dsp:spPr>
        <a:xfrm>
          <a:off x="766943" y="1245527"/>
          <a:ext cx="3370459" cy="58602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575041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879 mln zł </a:t>
          </a:r>
          <a:r>
            <a:rPr lang="pl-PL" sz="2100" kern="1200" dirty="0"/>
            <a:t>- Remonty zadaniowe na drogach wojewódzkich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524 mln zł </a:t>
          </a:r>
          <a:r>
            <a:rPr lang="pl-PL" sz="2100" kern="1200" dirty="0"/>
            <a:t>- Utrzymanie dróg wojewódzkich</a:t>
          </a:r>
        </a:p>
      </dsp:txBody>
      <dsp:txXfrm>
        <a:off x="766943" y="1245527"/>
        <a:ext cx="3370459" cy="5860226"/>
      </dsp:txXfrm>
    </dsp:sp>
    <dsp:sp modelId="{F03A807E-6258-4725-9335-BC391EECFD55}">
      <dsp:nvSpPr>
        <dsp:cNvPr id="0" name=""/>
        <dsp:cNvSpPr/>
      </dsp:nvSpPr>
      <dsp:spPr>
        <a:xfrm>
          <a:off x="319581" y="700942"/>
          <a:ext cx="1065014" cy="83948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9667F-08A1-447F-9FF3-ECF8A2CB84A3}">
      <dsp:nvSpPr>
        <dsp:cNvPr id="0" name=""/>
        <dsp:cNvSpPr/>
      </dsp:nvSpPr>
      <dsp:spPr>
        <a:xfrm rot="16200000">
          <a:off x="2266364" y="3724837"/>
          <a:ext cx="5909511" cy="65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5041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Kultura</a:t>
          </a:r>
        </a:p>
      </dsp:txBody>
      <dsp:txXfrm>
        <a:off x="2266364" y="3724837"/>
        <a:ext cx="5909511" cy="652015"/>
      </dsp:txXfrm>
    </dsp:sp>
    <dsp:sp modelId="{C9FBD137-F58B-46F6-B99E-F4B98C6165A4}">
      <dsp:nvSpPr>
        <dsp:cNvPr id="0" name=""/>
        <dsp:cNvSpPr/>
      </dsp:nvSpPr>
      <dsp:spPr>
        <a:xfrm>
          <a:off x="5454356" y="1096089"/>
          <a:ext cx="3433270" cy="5909511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575041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71 mln zł </a:t>
          </a:r>
          <a:r>
            <a:rPr lang="pl-PL" sz="2100" kern="1200" dirty="0"/>
            <a:t>- Budowa nowej siedziby Muzeum Wsi Radomskiej w Radomiu - etap II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65 mln zł </a:t>
          </a:r>
          <a:r>
            <a:rPr lang="pl-PL" sz="2100" kern="1200" dirty="0"/>
            <a:t>- Przebudowa elewacji i dachu budynku Państwowego Muzeum Etnograficznego w Warszawie etap II realizacja</a:t>
          </a:r>
        </a:p>
      </dsp:txBody>
      <dsp:txXfrm>
        <a:off x="5454356" y="1096089"/>
        <a:ext cx="3433270" cy="5909511"/>
      </dsp:txXfrm>
    </dsp:sp>
    <dsp:sp modelId="{77A70404-3EE3-4994-B004-BEEBB8F40E8D}">
      <dsp:nvSpPr>
        <dsp:cNvPr id="0" name=""/>
        <dsp:cNvSpPr/>
      </dsp:nvSpPr>
      <dsp:spPr>
        <a:xfrm>
          <a:off x="4957334" y="511479"/>
          <a:ext cx="1179586" cy="75193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70CB-9636-4AE6-A588-CB5E3DEDCD20}">
      <dsp:nvSpPr>
        <dsp:cNvPr id="0" name=""/>
        <dsp:cNvSpPr/>
      </dsp:nvSpPr>
      <dsp:spPr>
        <a:xfrm rot="16200000">
          <a:off x="7099048" y="3784053"/>
          <a:ext cx="5909511" cy="65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5041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Ochrona zdrowia</a:t>
          </a:r>
        </a:p>
      </dsp:txBody>
      <dsp:txXfrm>
        <a:off x="7099048" y="3784053"/>
        <a:ext cx="5909511" cy="652015"/>
      </dsp:txXfrm>
    </dsp:sp>
    <dsp:sp modelId="{46FF2EFE-36EE-4AF5-AD7D-5025A56CABD0}">
      <dsp:nvSpPr>
        <dsp:cNvPr id="0" name=""/>
        <dsp:cNvSpPr/>
      </dsp:nvSpPr>
      <dsp:spPr>
        <a:xfrm>
          <a:off x="10264972" y="1056616"/>
          <a:ext cx="3379780" cy="590951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575041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417 mln zł </a:t>
          </a:r>
          <a:r>
            <a:rPr lang="pl-PL" sz="2100" kern="1200" dirty="0"/>
            <a:t>- Budowa z przebudową budynków H i D dla potrzeb Mazowieckiego Szpitala Bródnowskiego w Warszawie Sp. z o. o.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275 mln zł </a:t>
          </a:r>
          <a:r>
            <a:rPr lang="pl-PL" sz="2100" kern="1200" dirty="0"/>
            <a:t>-Budowa Budynku Szpitalnego G i Parkingu Wielopoziomowego wraz z obiektami i infrastrukturą towarzyszącą oraz modernizacją Międzyleskiego Szpitala Specjalistycznego w Warszawie</a:t>
          </a:r>
        </a:p>
      </dsp:txBody>
      <dsp:txXfrm>
        <a:off x="10264972" y="1056616"/>
        <a:ext cx="3379780" cy="5909511"/>
      </dsp:txXfrm>
    </dsp:sp>
    <dsp:sp modelId="{1FFC4AF1-05B8-47BC-B256-0FE88B91598A}">
      <dsp:nvSpPr>
        <dsp:cNvPr id="0" name=""/>
        <dsp:cNvSpPr/>
      </dsp:nvSpPr>
      <dsp:spPr>
        <a:xfrm>
          <a:off x="9743392" y="512144"/>
          <a:ext cx="1161187" cy="8703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ED23A-1CE3-49EF-808F-605ACB38144E}">
      <dsp:nvSpPr>
        <dsp:cNvPr id="0" name=""/>
        <dsp:cNvSpPr/>
      </dsp:nvSpPr>
      <dsp:spPr>
        <a:xfrm rot="16200000">
          <a:off x="-2534656" y="3768676"/>
          <a:ext cx="5909511" cy="64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3198" bIns="0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Polityka społeczna</a:t>
          </a:r>
        </a:p>
      </dsp:txBody>
      <dsp:txXfrm>
        <a:off x="-2534656" y="3768676"/>
        <a:ext cx="5909511" cy="649925"/>
      </dsp:txXfrm>
    </dsp:sp>
    <dsp:sp modelId="{513AED9F-4759-4FE2-8A01-91C6BEB6B489}">
      <dsp:nvSpPr>
        <dsp:cNvPr id="0" name=""/>
        <dsp:cNvSpPr/>
      </dsp:nvSpPr>
      <dsp:spPr>
        <a:xfrm>
          <a:off x="681011" y="1125882"/>
          <a:ext cx="3495364" cy="590951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573198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96 mln zł </a:t>
          </a:r>
          <a:r>
            <a:rPr lang="pl-PL" sz="2100" kern="1200" dirty="0"/>
            <a:t>- Mazowieckie Mosty Międzykulturowe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93 mln zł </a:t>
          </a:r>
          <a:r>
            <a:rPr lang="pl-PL" sz="2100" kern="1200" dirty="0"/>
            <a:t>- Profilaktyka uzależnień</a:t>
          </a:r>
        </a:p>
      </dsp:txBody>
      <dsp:txXfrm>
        <a:off x="681011" y="1125882"/>
        <a:ext cx="3495364" cy="5909511"/>
      </dsp:txXfrm>
    </dsp:sp>
    <dsp:sp modelId="{F03A807E-6258-4725-9335-BC391EECFD55}">
      <dsp:nvSpPr>
        <dsp:cNvPr id="0" name=""/>
        <dsp:cNvSpPr/>
      </dsp:nvSpPr>
      <dsp:spPr>
        <a:xfrm>
          <a:off x="14838" y="468147"/>
          <a:ext cx="1061601" cy="836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4000" r="-11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9667F-08A1-447F-9FF3-ECF8A2CB84A3}">
      <dsp:nvSpPr>
        <dsp:cNvPr id="0" name=""/>
        <dsp:cNvSpPr/>
      </dsp:nvSpPr>
      <dsp:spPr>
        <a:xfrm rot="16200000">
          <a:off x="2319087" y="3725040"/>
          <a:ext cx="5909511" cy="64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3198" bIns="0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Transport</a:t>
          </a:r>
        </a:p>
      </dsp:txBody>
      <dsp:txXfrm>
        <a:off x="2319087" y="3725040"/>
        <a:ext cx="5909511" cy="649925"/>
      </dsp:txXfrm>
    </dsp:sp>
    <dsp:sp modelId="{C9FBD137-F58B-46F6-B99E-F4B98C6165A4}">
      <dsp:nvSpPr>
        <dsp:cNvPr id="0" name=""/>
        <dsp:cNvSpPr/>
      </dsp:nvSpPr>
      <dsp:spPr>
        <a:xfrm>
          <a:off x="5537134" y="1095247"/>
          <a:ext cx="3360659" cy="59095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573198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12 811 mln zł </a:t>
          </a:r>
          <a:r>
            <a:rPr lang="pl-PL" sz="2100" b="1" kern="1200" dirty="0">
              <a:solidFill>
                <a:schemeClr val="bg1"/>
              </a:solidFill>
            </a:rPr>
            <a:t>-</a:t>
          </a:r>
          <a:r>
            <a:rPr lang="pl-PL" sz="2100" b="1" kern="1200" dirty="0">
              <a:solidFill>
                <a:schemeClr val="tx1"/>
              </a:solidFill>
            </a:rPr>
            <a:t> </a:t>
          </a:r>
          <a:r>
            <a:rPr lang="pl-PL" sz="2100" kern="1200" dirty="0"/>
            <a:t>Rekompensata z tytułu przewozów - "Koleje Mazowieckie - KM„</a:t>
          </a:r>
          <a:br>
            <a:rPr lang="pl-PL" sz="2100" kern="1200" dirty="0"/>
          </a:br>
          <a:r>
            <a:rPr lang="pl-PL" sz="2100" kern="1200" dirty="0"/>
            <a:t>Sp. z o.o.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973 mln zł </a:t>
          </a:r>
          <a:r>
            <a:rPr lang="pl-PL" sz="2100" kern="1200" dirty="0"/>
            <a:t>- Rekompensata z tytułu przewozów - "Warszawska Kolej Dojazdowa" </a:t>
          </a:r>
          <a:br>
            <a:rPr lang="pl-PL" sz="2100" kern="1200" dirty="0"/>
          </a:br>
          <a:r>
            <a:rPr lang="pl-PL" sz="2100" kern="1200" dirty="0"/>
            <a:t>Sp. z o.o.</a:t>
          </a:r>
        </a:p>
      </dsp:txBody>
      <dsp:txXfrm>
        <a:off x="5537134" y="1095247"/>
        <a:ext cx="3360659" cy="5909511"/>
      </dsp:txXfrm>
    </dsp:sp>
    <dsp:sp modelId="{77A70404-3EE3-4994-B004-BEEBB8F40E8D}">
      <dsp:nvSpPr>
        <dsp:cNvPr id="0" name=""/>
        <dsp:cNvSpPr/>
      </dsp:nvSpPr>
      <dsp:spPr>
        <a:xfrm>
          <a:off x="5010902" y="512511"/>
          <a:ext cx="1175806" cy="74952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70CB-9636-4AE6-A588-CB5E3DEDCD20}">
      <dsp:nvSpPr>
        <dsp:cNvPr id="0" name=""/>
        <dsp:cNvSpPr/>
      </dsp:nvSpPr>
      <dsp:spPr>
        <a:xfrm rot="16200000">
          <a:off x="7105478" y="3784066"/>
          <a:ext cx="5909511" cy="64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3198" bIns="0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Administracja publiczna</a:t>
          </a:r>
        </a:p>
      </dsp:txBody>
      <dsp:txXfrm>
        <a:off x="7105478" y="3784066"/>
        <a:ext cx="5909511" cy="649925"/>
      </dsp:txXfrm>
    </dsp:sp>
    <dsp:sp modelId="{46FF2EFE-36EE-4AF5-AD7D-5025A56CABD0}">
      <dsp:nvSpPr>
        <dsp:cNvPr id="0" name=""/>
        <dsp:cNvSpPr/>
      </dsp:nvSpPr>
      <dsp:spPr>
        <a:xfrm>
          <a:off x="10266792" y="1055585"/>
          <a:ext cx="3376814" cy="5909511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573198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179 mln zł </a:t>
          </a:r>
          <a:r>
            <a:rPr lang="pl-PL" sz="2100" kern="1200" dirty="0"/>
            <a:t>- Rozwiązania cyfrowe dla mazowieckiej administracji w ramach FEM 2021-2027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100" b="1" kern="1200" dirty="0">
              <a:solidFill>
                <a:schemeClr val="tx1"/>
              </a:solidFill>
            </a:rPr>
            <a:t>175 mln zł </a:t>
          </a:r>
          <a:r>
            <a:rPr lang="pl-PL" sz="2100" kern="1200" dirty="0"/>
            <a:t>- Budowa siedziby dla wojewódzkich jednostek organizacyjnych, wojewódzkich osób prawnych, a także spółek w których Województwo Mazowieckie posiada udziały bądź akcje - na nieruchomości przy ul. Świętojerskiej 9 w Warszawie</a:t>
          </a:r>
        </a:p>
      </dsp:txBody>
      <dsp:txXfrm>
        <a:off x="10266792" y="1055585"/>
        <a:ext cx="3376814" cy="5909511"/>
      </dsp:txXfrm>
    </dsp:sp>
    <dsp:sp modelId="{1FFC4AF1-05B8-47BC-B256-0FE88B91598A}">
      <dsp:nvSpPr>
        <dsp:cNvPr id="0" name=""/>
        <dsp:cNvSpPr/>
      </dsp:nvSpPr>
      <dsp:spPr>
        <a:xfrm>
          <a:off x="9806464" y="512511"/>
          <a:ext cx="1157465" cy="86757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135" cy="497600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959" y="0"/>
            <a:ext cx="2946135" cy="497600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r">
              <a:defRPr sz="1200"/>
            </a:lvl1pPr>
          </a:lstStyle>
          <a:p>
            <a:fld id="{F1FCBBC7-962F-4503-A427-34B2A3B95F54}" type="datetimeFigureOut">
              <a:rPr lang="pl-PL" smtClean="0"/>
              <a:t>18.11.2025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429041"/>
            <a:ext cx="2946135" cy="497600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959" y="9429041"/>
            <a:ext cx="2946135" cy="497600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r">
              <a:defRPr sz="1200"/>
            </a:lvl1pPr>
          </a:lstStyle>
          <a:p>
            <a:fld id="{9A684FA9-C146-43A3-9328-996DBA0F760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74112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9" cy="498055"/>
          </a:xfrm>
          <a:prstGeom prst="rect">
            <a:avLst/>
          </a:prstGeom>
        </p:spPr>
        <p:txBody>
          <a:bodyPr vert="horz" lIns="95529" tIns="47766" rIns="95529" bIns="47766" rtlCol="0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50" y="1"/>
            <a:ext cx="2945659" cy="498055"/>
          </a:xfrm>
          <a:prstGeom prst="rect">
            <a:avLst/>
          </a:prstGeom>
        </p:spPr>
        <p:txBody>
          <a:bodyPr vert="horz" lIns="95529" tIns="47766" rIns="95529" bIns="47766" rtlCol="0"/>
          <a:lstStyle>
            <a:lvl1pPr algn="r">
              <a:defRPr sz="1300"/>
            </a:lvl1pPr>
          </a:lstStyle>
          <a:p>
            <a:fld id="{924CEC81-91CF-4068-A2CD-E83306EEB6CA}" type="datetimeFigureOut">
              <a:rPr lang="pl-PL" smtClean="0"/>
              <a:t>18.11.2025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9" tIns="47766" rIns="95529" bIns="4776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5529" tIns="47766" rIns="95529" bIns="47766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6" y="9428588"/>
            <a:ext cx="2945659" cy="498055"/>
          </a:xfrm>
          <a:prstGeom prst="rect">
            <a:avLst/>
          </a:prstGeom>
        </p:spPr>
        <p:txBody>
          <a:bodyPr vert="horz" lIns="95529" tIns="47766" rIns="95529" bIns="47766" rtlCol="0" anchor="b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50" y="9428588"/>
            <a:ext cx="2945659" cy="498055"/>
          </a:xfrm>
          <a:prstGeom prst="rect">
            <a:avLst/>
          </a:prstGeom>
        </p:spPr>
        <p:txBody>
          <a:bodyPr vert="horz" lIns="95529" tIns="47766" rIns="95529" bIns="47766" rtlCol="0" anchor="b"/>
          <a:lstStyle>
            <a:lvl1pPr algn="r">
              <a:defRPr sz="1300"/>
            </a:lvl1pPr>
          </a:lstStyle>
          <a:p>
            <a:fld id="{E32563D4-2B87-4688-948B-6D958B4F25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07225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C29801-6941-6B82-B52F-F99F8364D2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02C529-AD98-C2F0-FD71-61C1EB187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5443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6E9AF1-74AC-DB63-29D0-714F7399F9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FE2058-B008-050C-2DF6-6A63A4416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966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E40F1C-42B9-2D68-48E8-A3F962AA7C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16F239-41B9-B4D7-9307-5E5346C2C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17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5784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6F893-BE9D-A8E5-1C63-87F4AB2714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F11671-5C89-AA05-828D-3969DE63F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3443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575624-FEA2-2131-7E72-24854D8B16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4CB603-EC2E-894E-2BF1-234762A80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3443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2B9830-7C2A-A0D7-EF46-619E83806E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29D125-7F74-0700-CF4C-0C759E90C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5867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u="none" dirty="0">
              <a:solidFill>
                <a:schemeClr val="tx1"/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93A807-8744-A9F1-27FD-DBA9490EE5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DF34F8-6316-5372-AB31-D791643C2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12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 kolejnych 4 slajdach zostały przedstawione przedsięwzięcia o największych nakładach w poszczególnych obszarach w latach 2024-2038. </a:t>
            </a:r>
          </a:p>
          <a:p>
            <a:r>
              <a:rPr lang="pl-PL" dirty="0"/>
              <a:t>I tak w obszarze Drogi wojewódzkie kwotę…..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E5030E-0E8F-1C4A-F7F2-FE8274DD62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C58D1D-A0A7-F3F6-04CF-44E2F6910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152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169077-4C48-C085-AA5C-D4C131EA1E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94C683-F0D8-439A-6D64-7A76CD79F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9079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1C03C3-827E-73DC-4593-3A45B148BF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F24597-E659-285A-2549-253BEF0B8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611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4D4E62-5931-17C8-2F34-62B41408D5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D8C9EC-2B51-832C-E108-E9181F0E9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5929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752E83-116B-7093-7A01-E5683425C3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44EF1F-ACE0-0F46-0AA4-A677692B6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932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245531-DA8C-1A48-CC4D-6FC67B6218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97B890-1CB8-E239-7C0D-1D96D9A4C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813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322164-5C9E-D18F-4793-CD3B178027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CBAEF0-9FB5-1DEB-7C10-3AFB12FF3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908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9C0E1C-6E34-32CF-43E4-09DDBA1C77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61813F-0D5B-1B61-40A5-2EAED9F89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358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CD3764-BBD3-DCD5-CBB7-BB1A693704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4B544F-F191-130C-365A-B380B8E0C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54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C62629-0BD2-2392-5ECA-FC25565B61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69FA50-22F2-1EB2-7B20-F2EBF5C0A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389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5B0FE8-6C95-D30F-944D-595B361349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A92FA5-F86E-0DEF-C752-164793586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2579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461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5B84-87C4-4506-A154-C9E960B6CF7D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BEBA-E6C8-475E-A624-137C8D2C141C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FF24-3413-4DB5-BE55-A1BE189E91E7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B2ABA-CC26-38E1-0280-4E924855D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50801-9FDF-BD4E-FA67-BAA32517A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973365-9245-17AA-1486-AFF55342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EE3E-64F7-49D9-821E-C8035340DC79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63E2FF-E40D-502D-D2A7-35DB7BCF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B7E840-62A4-F4C3-89A7-4C558D59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248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8DF55-F3FB-7EE1-B887-42272A0B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84B04D-602A-DC3D-1E22-CFC79FBE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7541A4-61B5-E8F3-36E2-615648FA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DEA6-4BC8-4936-B18C-1F21F77DAAB7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BE807D-23AB-4BB9-BC2F-AF6BD67F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388105-380B-0976-6176-3D694448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8018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4BE27D-349A-8A40-A077-EAC8D7ED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753439-6D8D-6309-C70B-75F4F474F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C53EC9-43B8-9644-B9F4-2B11CE7E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998A-E6B0-41C3-A122-01ED05C0F006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B1DB63-0DFC-5AE3-3D08-EF2002DA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DA9598-BCE0-1B35-30A3-4153C7BA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34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03918-0906-9297-93E3-4D5E7D95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1E7288-8543-497B-0FE5-9A8A03CDA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ACEFF4-93A1-2693-92D5-E9A6A9519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7FF876-A7C1-AF86-0D34-DF4BD545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DCD6-8E8F-4B11-A3FF-D3C66AA81099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6EA658-CED1-8469-62D3-E64517FB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92866D7-3B6A-36D4-5ADB-A0F4AF31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621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EC806-EE94-8A7E-5DA3-344C17FE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32C2CC-0E5D-7F55-09FD-F076346B1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91CBE3-D737-28C0-94A6-A41687170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946219E-7917-51CB-648E-9F529CEF2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4263AD7-A612-2AEF-FCE7-B7E5F0DDE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82872A8-2538-B0D4-D157-9E76F7ED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12BE-5CF3-4B4D-AFBA-70E498813D0B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8F8E203-13FD-A48E-5410-1E0F17F6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8B6C904-03FC-5982-5035-DB9EB314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718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5AC1AE-9827-D798-1962-14861AB6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E0848B-07EE-785B-7869-4CDF6F09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FC4-C7D0-4DD7-87CC-6FF075C83F6E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42C78A-2BC7-85A4-8E5C-FB4C8EFA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D94CBEE-13BB-E25D-DE07-74772BE3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2949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BD07FC0-3416-88E7-6B67-17BFE27F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82A3-F77C-4F7B-B13F-DBDF57F2F8BA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5DAF974-8386-9EC7-69A7-636EF91C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DD8498-53B4-EB1D-C57C-1891DD62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198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E2B190-0E98-BDA9-2964-D344F01C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C518FA-8074-71D7-81E4-C22914F0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C9677DA-77B7-6C9E-C9DD-45E3FF3F3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1FBAA3D-4778-2BEB-082A-43EFBF3F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DD87-C3CB-464D-AC56-90BD4AAA4250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0BB91A-0C89-4A5E-1350-0537FC04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C11FC4-B1F3-FE93-20FD-004C0D4C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29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61CD-56D2-4CB0-B735-D03CEAE672DA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7D900F-32E1-522C-C80A-3B4C6B68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FE6C1BF-BB11-6FE5-F0E4-6B6B286C3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5DF4B7-9044-3053-9047-9177EAC28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338B1A-C9E1-8A8B-D5D0-0134016E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F393-CA51-4751-923B-323138FC46DE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45CF88-96DB-A22C-EC5D-A1843ADA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567546-3365-AC5D-DFC7-555D7CE8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865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E9D578-15B3-5E85-6345-1E5B2C37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6DA94B1-8EC7-663A-8B84-338217819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DC9D68-A6D2-5E6A-FF89-F9A5A4E3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F06B-9B2F-4151-9F28-666045403863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4DF82F-16B3-E47E-0C21-41B70F89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59CEA9-9321-66EC-6893-A6BD37EE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305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727B5BB-16F8-F6D1-990C-2EE8C874D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2ADA70-E6CE-2CCF-B767-0337E6F30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857506-CAAA-EBE3-9C01-7DDC2147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06B4-21AD-4870-90F1-1A72BBFAD734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333EDE-8FA5-1D58-8B03-626B6022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A7031C-F564-3F94-2351-007ADBE2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019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4558-9ED4-4488-9274-C3CA3062DF57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921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1692-DAA9-4B8B-A857-878FC85EB486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096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D588-ABB9-4F40-929C-BE6EB847659D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438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5DB4-6D4A-445C-A8E6-4D57506185D1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6272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748E-C055-4157-9074-895465BCED17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1175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382F-D95A-4149-998B-72E42D9646E6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2872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0C2E-FE7A-4BBA-AF32-E9E35038719C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000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8EE4-FA2F-4380-A4C2-A18CF8F0D574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EE82-319C-454E-8042-EB264A43B398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0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17B1-2286-411A-8716-4E4EB693FE7F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2364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AB8-B867-4B61-AA53-7EC66D00E3DC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600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1C7F-CCAE-4747-8C98-4AD0F4645AFC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14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E5AD-333E-4A3E-AA8B-E3B395E864B6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AB00-7DCE-495B-A885-C8CBBAF76D78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F00-D6B5-48FB-9F1D-262CD608C5FF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2389-7721-468F-9F58-AEE7E4A986F2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ECFD-6AD9-4DAF-BF61-8B1A41E68C8B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3B67-088E-4313-BACA-8C021C2FBAFD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51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A2E0B-2E28-4EDF-99A6-C519C8FF2E38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3865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F25EB7E-69D3-9E0B-D599-2ED6FE0B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BC80B5-4950-8955-A750-5EC2F9AE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4BFCB0-4909-A9AD-EA6B-AB5E61398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2C9E-D8FD-4A7A-9443-8061472BA21F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FEEDAA-A3A3-DCEC-8356-BE2E5F23F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23A8BC-0CE2-3AAD-4EB9-95CCC13FA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8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A297-7C23-4966-A93E-41F33BE708B4}" type="datetime1">
              <a:rPr lang="en-US" smtClean="0"/>
              <a:t>11/18/2025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249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3.emf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oleObject" Target="file:///C:\Users\kwlodarska\Desktop\PREZENTACJE\2026%20projekt%20WPF\WPF%202026%20tabele%20do%20prezentacji.xlsx!robocze%20r&#243;zne!%5bWPF%202026%20tabele%20do%20prezentacji.xlsx%5drobocze%20r&#243;zne%20Wykres%20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chart" Target="../charts/chart13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26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819513"/>
            <a:ext cx="15392400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5400" b="1" dirty="0"/>
              <a:t>Wieloletnia Prognoza Finansowa</a:t>
            </a:r>
          </a:p>
          <a:p>
            <a:pPr algn="ctr"/>
            <a:r>
              <a:rPr lang="pl-PL" sz="5400" b="1" dirty="0"/>
              <a:t>Województwa Mazowieckiego na lata 2026-2038</a:t>
            </a:r>
          </a:p>
          <a:p>
            <a:pPr algn="ctr"/>
            <a:r>
              <a:rPr lang="pl-PL" sz="5400" b="1" dirty="0"/>
              <a:t>oraz </a:t>
            </a:r>
          </a:p>
          <a:p>
            <a:pPr algn="ctr"/>
            <a:r>
              <a:rPr lang="pl-PL" sz="5400" b="1" dirty="0"/>
              <a:t>Projekt Budżetu</a:t>
            </a:r>
          </a:p>
          <a:p>
            <a:pPr algn="ctr"/>
            <a:r>
              <a:rPr lang="pl-PL" sz="5400" b="1" dirty="0"/>
              <a:t>Województwa Mazowieckiego na 2026 rok</a:t>
            </a:r>
          </a:p>
          <a:p>
            <a:pPr algn="ctr"/>
            <a:endParaRPr lang="pl-PL" sz="5400" b="1" dirty="0"/>
          </a:p>
          <a:p>
            <a:pPr algn="ctr"/>
            <a:endParaRPr lang="pl-PL" sz="4400" b="1" dirty="0"/>
          </a:p>
          <a:p>
            <a:pPr algn="r"/>
            <a:r>
              <a:rPr lang="pl-PL" sz="4400" b="1" dirty="0"/>
              <a:t>Marek Miesztalski</a:t>
            </a:r>
          </a:p>
          <a:p>
            <a:pPr algn="r"/>
            <a:r>
              <a:rPr lang="pl-PL" sz="4400" b="1" dirty="0"/>
              <a:t>Skarbnik Województwa Mazowieckiego</a:t>
            </a:r>
          </a:p>
          <a:p>
            <a:pPr algn="ctr"/>
            <a:endParaRPr lang="pl-PL" sz="5400" b="1" dirty="0"/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08000" y="9751500"/>
            <a:ext cx="4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Glacial Indifference" panose="020B0604020202020204" charset="0"/>
              </a:rPr>
              <a:pPr/>
              <a:t>1</a:t>
            </a:fld>
            <a:endParaRPr lang="en-US" sz="200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9763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08000" y="9757747"/>
            <a:ext cx="57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935200" y="9693632"/>
            <a:ext cx="3198100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Warszawa</a:t>
            </a:r>
            <a:r>
              <a:rPr lang="pl-PL" sz="2400" spc="210" dirty="0">
                <a:solidFill>
                  <a:srgbClr val="FFF9F9"/>
                </a:solidFill>
                <a:latin typeface="Glacial Indifference" panose="020B0604020202020204" charset="0"/>
              </a:rPr>
              <a:t> 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20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25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D630E43-C3F6-8DF6-74BB-54F222976130}"/>
              </a:ext>
            </a:extLst>
          </p:cNvPr>
          <p:cNvSpPr txBox="1"/>
          <p:nvPr/>
        </p:nvSpPr>
        <p:spPr>
          <a:xfrm>
            <a:off x="4505325" y="4673084"/>
            <a:ext cx="918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2AE4FC7-4028-AD2E-0CFD-0F7CFEB83128}"/>
              </a:ext>
            </a:extLst>
          </p:cNvPr>
          <p:cNvSpPr txBox="1"/>
          <p:nvPr/>
        </p:nvSpPr>
        <p:spPr>
          <a:xfrm>
            <a:off x="4505325" y="4673084"/>
            <a:ext cx="918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12BF675-D1AE-FD32-EB7A-EE83FE729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00"/>
            <a:ext cx="4953000" cy="11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7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7D01DD33-4936-4B83-A206-3CF214EB883A}"/>
              </a:ext>
            </a:extLst>
          </p:cNvPr>
          <p:cNvSpPr/>
          <p:nvPr/>
        </p:nvSpPr>
        <p:spPr>
          <a:xfrm>
            <a:off x="0" y="9662220"/>
            <a:ext cx="18288000" cy="624780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4448788-1A87-4E74-A363-310F92D8DD1F}"/>
              </a:ext>
            </a:extLst>
          </p:cNvPr>
          <p:cNvSpPr txBox="1"/>
          <p:nvPr/>
        </p:nvSpPr>
        <p:spPr>
          <a:xfrm>
            <a:off x="13106400" y="9620603"/>
            <a:ext cx="4648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spc="210" dirty="0">
                <a:solidFill>
                  <a:srgbClr val="FFF9F9"/>
                </a:solidFill>
                <a:latin typeface="Glacial Indifference" panose="020B0604020202020204" charset="0"/>
              </a:rPr>
              <a:t>Warszawa</a:t>
            </a:r>
            <a:r>
              <a:rPr lang="pl-PL" sz="2400" spc="210" dirty="0">
                <a:solidFill>
                  <a:srgbClr val="FFF9F9"/>
                </a:solidFill>
                <a:latin typeface="Glacial Indifference" panose="020B0604020202020204" charset="0"/>
              </a:rPr>
              <a:t> </a:t>
            </a:r>
            <a:r>
              <a:rPr lang="en-US" sz="2400" spc="210" dirty="0">
                <a:solidFill>
                  <a:srgbClr val="FFF9F9"/>
                </a:solidFill>
                <a:latin typeface="Glacial Indifference" panose="020B0604020202020204" charset="0"/>
              </a:rPr>
              <a:t>20</a:t>
            </a:r>
            <a:r>
              <a:rPr lang="pl-PL" sz="2400" spc="210" dirty="0">
                <a:solidFill>
                  <a:srgbClr val="FFF9F9"/>
                </a:solidFill>
                <a:latin typeface="Glacial Indifference" panose="020B0604020202020204" charset="0"/>
              </a:rPr>
              <a:t>25</a:t>
            </a:r>
            <a:r>
              <a:rPr lang="en-US" sz="2400" spc="210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97E5FBB-64E6-4B5B-A983-7246EF0A7727}"/>
              </a:ext>
            </a:extLst>
          </p:cNvPr>
          <p:cNvSpPr txBox="1"/>
          <p:nvPr/>
        </p:nvSpPr>
        <p:spPr>
          <a:xfrm>
            <a:off x="1503383" y="1778616"/>
            <a:ext cx="152159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700" b="1" dirty="0"/>
              <a:t>Porównanie planu wydatków i rozchodów budżetu 2025 r. z projektem budżetu na 2026 r.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78E08E2-5E98-8E01-73D2-231633774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66051"/>
              </p:ext>
            </p:extLst>
          </p:nvPr>
        </p:nvGraphicFramePr>
        <p:xfrm>
          <a:off x="2362200" y="2926303"/>
          <a:ext cx="12801599" cy="4528124"/>
        </p:xfrm>
        <a:graphic>
          <a:graphicData uri="http://schemas.openxmlformats.org/drawingml/2006/table">
            <a:tbl>
              <a:tblPr/>
              <a:tblGrid>
                <a:gridCol w="4515797">
                  <a:extLst>
                    <a:ext uri="{9D8B030D-6E8A-4147-A177-3AD203B41FA5}">
                      <a16:colId xmlns:a16="http://schemas.microsoft.com/office/drawing/2014/main" val="2749347139"/>
                    </a:ext>
                  </a:extLst>
                </a:gridCol>
                <a:gridCol w="3202110">
                  <a:extLst>
                    <a:ext uri="{9D8B030D-6E8A-4147-A177-3AD203B41FA5}">
                      <a16:colId xmlns:a16="http://schemas.microsoft.com/office/drawing/2014/main" val="556263738"/>
                    </a:ext>
                  </a:extLst>
                </a:gridCol>
                <a:gridCol w="2627372">
                  <a:extLst>
                    <a:ext uri="{9D8B030D-6E8A-4147-A177-3AD203B41FA5}">
                      <a16:colId xmlns:a16="http://schemas.microsoft.com/office/drawing/2014/main" val="3296783150"/>
                    </a:ext>
                  </a:extLst>
                </a:gridCol>
                <a:gridCol w="2456320">
                  <a:extLst>
                    <a:ext uri="{9D8B030D-6E8A-4147-A177-3AD203B41FA5}">
                      <a16:colId xmlns:a16="http://schemas.microsoft.com/office/drawing/2014/main" val="3041154099"/>
                    </a:ext>
                  </a:extLst>
                </a:gridCol>
              </a:tblGrid>
              <a:tr h="29899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Plan budżetu na 2025 rok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Plan budżetu na 2026 rok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Różnica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76541"/>
                  </a:ext>
                </a:extLst>
              </a:tr>
              <a:tr h="29899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WYDATKI OGÓŁEM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7 192 579 741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8 081 094 702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888 514 961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21038"/>
                  </a:ext>
                </a:extLst>
              </a:tr>
              <a:tr h="35280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WYDATKI finansowane dotacjami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effectLst/>
                          <a:latin typeface="Arial" panose="020B0604020202020204" pitchFamily="34" charset="0"/>
                        </a:rPr>
                        <a:t>743 999 483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effectLst/>
                          <a:latin typeface="Arial" panose="020B0604020202020204" pitchFamily="34" charset="0"/>
                        </a:rPr>
                        <a:t>816 285 853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72 286 370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718665"/>
                  </a:ext>
                </a:extLst>
              </a:tr>
              <a:tr h="585219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WYDATKI finansowane śr. własnymi</a:t>
                      </a:r>
                      <a:b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effectLst/>
                          <a:latin typeface="Arial" panose="020B0604020202020204" pitchFamily="34" charset="0"/>
                        </a:rPr>
                        <a:t>6 448 580 258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effectLst/>
                          <a:latin typeface="Arial" panose="020B0604020202020204" pitchFamily="34" charset="0"/>
                        </a:rPr>
                        <a:t>7 264 808 849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816 228 591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585542"/>
                  </a:ext>
                </a:extLst>
              </a:tr>
              <a:tr h="29899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ROZCHODY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322 217 575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290 094 451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-32 123 124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900025"/>
                  </a:ext>
                </a:extLst>
              </a:tr>
              <a:tr h="6093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Udzielanie pożyczek z budżetu Województwa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62 123 123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</a:rPr>
                        <a:t>-62 123 123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527152"/>
                  </a:ext>
                </a:extLst>
              </a:tr>
              <a:tr h="6735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Wykup obligacji Województwa Mazowieckiego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879312"/>
                  </a:ext>
                </a:extLst>
              </a:tr>
              <a:tr h="2989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Spłata kredytów długoterminowych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118 094 452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108 094 451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</a:rPr>
                        <a:t>-10 000 001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860134"/>
                  </a:ext>
                </a:extLst>
              </a:tr>
              <a:tr h="2989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Spłata pożyczki z budżetu państwa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601064"/>
                  </a:ext>
                </a:extLst>
              </a:tr>
              <a:tr h="51317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Spłata pożyczki długoterminowej BGK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0" i="0" u="none" strike="noStrike" dirty="0">
                          <a:effectLst/>
                          <a:latin typeface="Arial" panose="020B0604020202020204" pitchFamily="34" charset="0"/>
                        </a:rPr>
                        <a:t>40 000 000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43096"/>
                  </a:ext>
                </a:extLst>
              </a:tr>
              <a:tr h="29899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RAZEM WYDATKI I ROZCHODY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7 514 797 316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8 371 189 153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856 391 837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604757"/>
                  </a:ext>
                </a:extLst>
              </a:tr>
            </a:tbl>
          </a:graphicData>
        </a:graphic>
      </p:graphicFrame>
      <p:pic>
        <p:nvPicPr>
          <p:cNvPr id="16" name="Obraz 15">
            <a:extLst>
              <a:ext uri="{FF2B5EF4-FFF2-40B4-BE49-F238E27FC236}">
                <a16:creationId xmlns:a16="http://schemas.microsoft.com/office/drawing/2014/main" id="{559F6CAC-B384-301B-19E2-DDF588E96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00"/>
            <a:ext cx="3898334" cy="1040249"/>
          </a:xfrm>
          <a:prstGeom prst="rect">
            <a:avLst/>
          </a:prstGeom>
        </p:spPr>
      </p:pic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4F82E84C-486B-16FE-A87E-FFAD4100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9620603"/>
            <a:ext cx="685800" cy="666397"/>
          </a:xfrm>
        </p:spPr>
        <p:txBody>
          <a:bodyPr/>
          <a:lstStyle/>
          <a:p>
            <a:fld id="{DF322F55-1D22-4B42-8BE0-8B6EA79EF6B4}" type="slidenum">
              <a:rPr lang="pl-PL" sz="1650" b="1" smtClean="0">
                <a:solidFill>
                  <a:schemeClr val="bg1"/>
                </a:solidFill>
                <a:latin typeface="Glacial Indifference" panose="020B0604020202020204" charset="0"/>
              </a:rPr>
              <a:t>10</a:t>
            </a:fld>
            <a:endParaRPr lang="pl-PL" sz="165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3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36723" y="9401550"/>
            <a:ext cx="18288000" cy="85425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401550"/>
            <a:ext cx="734400" cy="771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 smtClean="0">
                <a:solidFill>
                  <a:schemeClr val="bg1"/>
                </a:solidFill>
              </a:rPr>
              <a:pPr/>
              <a:t>11</a:t>
            </a:fld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2649200" y="9693632"/>
            <a:ext cx="5484100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/>
              </a:rPr>
              <a:t>2025 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291392" y="1264310"/>
            <a:ext cx="17602199" cy="550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Porównanie planu wydatków majątkowych i bieżących budżetu 2025 roku z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projektem budżetu na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 rok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774F7EB-841A-E4E7-DFD3-B3B760377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3266"/>
              </p:ext>
            </p:extLst>
          </p:nvPr>
        </p:nvGraphicFramePr>
        <p:xfrm>
          <a:off x="1193800" y="2501048"/>
          <a:ext cx="7162799" cy="4997224"/>
        </p:xfrm>
        <a:graphic>
          <a:graphicData uri="http://schemas.openxmlformats.org/drawingml/2006/table">
            <a:tbl>
              <a:tblPr/>
              <a:tblGrid>
                <a:gridCol w="1900334">
                  <a:extLst>
                    <a:ext uri="{9D8B030D-6E8A-4147-A177-3AD203B41FA5}">
                      <a16:colId xmlns:a16="http://schemas.microsoft.com/office/drawing/2014/main" val="394517414"/>
                    </a:ext>
                  </a:extLst>
                </a:gridCol>
                <a:gridCol w="1757266">
                  <a:extLst>
                    <a:ext uri="{9D8B030D-6E8A-4147-A177-3AD203B41FA5}">
                      <a16:colId xmlns:a16="http://schemas.microsoft.com/office/drawing/2014/main" val="1709599951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905001289"/>
                    </a:ext>
                  </a:extLst>
                </a:gridCol>
                <a:gridCol w="1930401">
                  <a:extLst>
                    <a:ext uri="{9D8B030D-6E8A-4147-A177-3AD203B41FA5}">
                      <a16:colId xmlns:a16="http://schemas.microsoft.com/office/drawing/2014/main" val="867804746"/>
                    </a:ext>
                  </a:extLst>
                </a:gridCol>
                <a:gridCol w="736599">
                  <a:extLst>
                    <a:ext uri="{9D8B030D-6E8A-4147-A177-3AD203B41FA5}">
                      <a16:colId xmlns:a16="http://schemas.microsoft.com/office/drawing/2014/main" val="3202959719"/>
                    </a:ext>
                  </a:extLst>
                </a:gridCol>
              </a:tblGrid>
              <a:tr h="10839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225042"/>
                  </a:ext>
                </a:extLst>
              </a:tr>
              <a:tr h="13748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Wydatki bieżące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4 629 741 895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64,37%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5 059 481 720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62,61%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38974"/>
                  </a:ext>
                </a:extLst>
              </a:tr>
              <a:tr h="1504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Wydatki majątkowe - inwestycyjne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2 562 837 846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35,63%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3 021 612 982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37,39%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820615"/>
                  </a:ext>
                </a:extLst>
              </a:tr>
              <a:tr h="103435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7 192 579 741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8 081 094 702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531983"/>
                  </a:ext>
                </a:extLst>
              </a:tr>
            </a:tbl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28BA939-C4B4-998E-8DA9-CED9D502022F}"/>
              </a:ext>
            </a:extLst>
          </p:cNvPr>
          <p:cNvGraphicFramePr>
            <a:graphicFrameLocks/>
          </p:cNvGraphicFramePr>
          <p:nvPr/>
        </p:nvGraphicFramePr>
        <p:xfrm>
          <a:off x="9067800" y="2438400"/>
          <a:ext cx="8001000" cy="499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658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04800" y="1165299"/>
            <a:ext cx="17602199" cy="1203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Porównanie planu wydatków finansowanych środkami własnymi i dotacjami w budżecie 2025 roku z projektem budżetu na rok 2026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11323" y="9587101"/>
            <a:ext cx="18288000" cy="699899"/>
          </a:xfrm>
          <a:prstGeom prst="rect">
            <a:avLst/>
          </a:prstGeom>
          <a:solidFill>
            <a:srgbClr val="E10018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587101"/>
            <a:ext cx="582000" cy="69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 smtClean="0">
                <a:solidFill>
                  <a:schemeClr val="bg1"/>
                </a:solidFill>
              </a:rPr>
              <a:pPr/>
              <a:t>12</a:t>
            </a:fld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3106400" y="9693632"/>
            <a:ext cx="5026900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400" spc="210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34A606D-A8D3-D333-5B78-A23823838143}"/>
              </a:ext>
            </a:extLst>
          </p:cNvPr>
          <p:cNvGraphicFramePr>
            <a:graphicFrameLocks noGrp="1"/>
          </p:cNvGraphicFramePr>
          <p:nvPr/>
        </p:nvGraphicFramePr>
        <p:xfrm>
          <a:off x="533401" y="3314700"/>
          <a:ext cx="6934200" cy="3962401"/>
        </p:xfrm>
        <a:graphic>
          <a:graphicData uri="http://schemas.openxmlformats.org/drawingml/2006/table">
            <a:tbl>
              <a:tblPr/>
              <a:tblGrid>
                <a:gridCol w="2198456">
                  <a:extLst>
                    <a:ext uri="{9D8B030D-6E8A-4147-A177-3AD203B41FA5}">
                      <a16:colId xmlns:a16="http://schemas.microsoft.com/office/drawing/2014/main" val="2429775008"/>
                    </a:ext>
                  </a:extLst>
                </a:gridCol>
                <a:gridCol w="1489277">
                  <a:extLst>
                    <a:ext uri="{9D8B030D-6E8A-4147-A177-3AD203B41FA5}">
                      <a16:colId xmlns:a16="http://schemas.microsoft.com/office/drawing/2014/main" val="3311440303"/>
                    </a:ext>
                  </a:extLst>
                </a:gridCol>
                <a:gridCol w="1071650">
                  <a:extLst>
                    <a:ext uri="{9D8B030D-6E8A-4147-A177-3AD203B41FA5}">
                      <a16:colId xmlns:a16="http://schemas.microsoft.com/office/drawing/2014/main" val="3822279946"/>
                    </a:ext>
                  </a:extLst>
                </a:gridCol>
                <a:gridCol w="1323801">
                  <a:extLst>
                    <a:ext uri="{9D8B030D-6E8A-4147-A177-3AD203B41FA5}">
                      <a16:colId xmlns:a16="http://schemas.microsoft.com/office/drawing/2014/main" val="416870886"/>
                    </a:ext>
                  </a:extLst>
                </a:gridCol>
                <a:gridCol w="851016">
                  <a:extLst>
                    <a:ext uri="{9D8B030D-6E8A-4147-A177-3AD203B41FA5}">
                      <a16:colId xmlns:a16="http://schemas.microsoft.com/office/drawing/2014/main" val="1700758432"/>
                    </a:ext>
                  </a:extLst>
                </a:gridCol>
              </a:tblGrid>
              <a:tr h="68200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2055"/>
                  </a:ext>
                </a:extLst>
              </a:tr>
              <a:tr h="13781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Wydatki finansowane środkami własnymi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6 448 580 258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89,66%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7 264 808 849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89,90%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17657"/>
                  </a:ext>
                </a:extLst>
              </a:tr>
              <a:tr h="12202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Wydatki finansowane dotacjami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743 999 483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10,34%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816 285 853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10,10%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14850"/>
                  </a:ext>
                </a:extLst>
              </a:tr>
              <a:tr h="68200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7 192 579 741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8 081 094 702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07597"/>
                  </a:ext>
                </a:extLst>
              </a:tr>
            </a:tbl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7F5E256E-BAAD-EDB2-27F4-5E735600A0B0}"/>
              </a:ext>
            </a:extLst>
          </p:cNvPr>
          <p:cNvGraphicFramePr>
            <a:graphicFrameLocks/>
          </p:cNvGraphicFramePr>
          <p:nvPr/>
        </p:nvGraphicFramePr>
        <p:xfrm>
          <a:off x="8686799" y="2686050"/>
          <a:ext cx="6934200" cy="558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182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11323" y="9587101"/>
            <a:ext cx="18288000" cy="699899"/>
          </a:xfrm>
          <a:prstGeom prst="rect">
            <a:avLst/>
          </a:prstGeom>
          <a:solidFill>
            <a:srgbClr val="E10016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693632"/>
            <a:ext cx="582000" cy="588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 smtClean="0">
                <a:solidFill>
                  <a:schemeClr val="bg1"/>
                </a:solidFill>
              </a:rPr>
              <a:pPr/>
              <a:t>13</a:t>
            </a:fld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4020800" y="9693632"/>
            <a:ext cx="4112500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Warszawa 20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62000" y="1562100"/>
            <a:ext cx="16484600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3000" b="1" dirty="0">
                <a:latin typeface="Glacial Indifference" panose="020B0604020202020204" charset="0"/>
                <a:ea typeface="Times New Roman" panose="02020603050405020304" pitchFamily="18" charset="0"/>
              </a:rPr>
              <a:t>Dotacje dla instytucji kultury w 2025 i 2026 roku</a:t>
            </a:r>
            <a:endParaRPr lang="pl-PL" sz="3000" b="1" dirty="0">
              <a:effectLst/>
              <a:latin typeface="Glacial Indifference" panose="020B060402020202020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85B73D0-4510-2DC9-7C34-7D0FE080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64764"/>
              </p:ext>
            </p:extLst>
          </p:nvPr>
        </p:nvGraphicFramePr>
        <p:xfrm>
          <a:off x="533400" y="2208776"/>
          <a:ext cx="16916399" cy="6897126"/>
        </p:xfrm>
        <a:graphic>
          <a:graphicData uri="http://schemas.openxmlformats.org/drawingml/2006/table">
            <a:tbl>
              <a:tblPr/>
              <a:tblGrid>
                <a:gridCol w="7956812">
                  <a:extLst>
                    <a:ext uri="{9D8B030D-6E8A-4147-A177-3AD203B41FA5}">
                      <a16:colId xmlns:a16="http://schemas.microsoft.com/office/drawing/2014/main" val="378134069"/>
                    </a:ext>
                  </a:extLst>
                </a:gridCol>
                <a:gridCol w="2703136">
                  <a:extLst>
                    <a:ext uri="{9D8B030D-6E8A-4147-A177-3AD203B41FA5}">
                      <a16:colId xmlns:a16="http://schemas.microsoft.com/office/drawing/2014/main" val="57853193"/>
                    </a:ext>
                  </a:extLst>
                </a:gridCol>
                <a:gridCol w="2703136">
                  <a:extLst>
                    <a:ext uri="{9D8B030D-6E8A-4147-A177-3AD203B41FA5}">
                      <a16:colId xmlns:a16="http://schemas.microsoft.com/office/drawing/2014/main" val="2155240440"/>
                    </a:ext>
                  </a:extLst>
                </a:gridCol>
                <a:gridCol w="3553315">
                  <a:extLst>
                    <a:ext uri="{9D8B030D-6E8A-4147-A177-3AD203B41FA5}">
                      <a16:colId xmlns:a16="http://schemas.microsoft.com/office/drawing/2014/main" val="161958679"/>
                    </a:ext>
                  </a:extLst>
                </a:gridCol>
              </a:tblGrid>
              <a:tr h="408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Treść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2025/2026 [%]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59103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 instytucji kultury 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077147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Kwota dotacji podmiotowej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473 111 464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451 477 877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95,43%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703762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Kwota dotacji celowych 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43 857 203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18 086 849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41,25%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79695"/>
                  </a:ext>
                </a:extLst>
              </a:tr>
              <a:tr h="130124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Rezerwa celowa na</a:t>
                      </a:r>
                      <a:r>
                        <a:rPr lang="pl-PL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zadania z zakresu upowszechniania kultury i dotacje   dla instytucji kultury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11 933 989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20 000 000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167,59%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60757"/>
                  </a:ext>
                </a:extLst>
              </a:tr>
              <a:tr h="314560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Rezerwa celowa </a:t>
                      </a: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przeznaczeniem na realizację programu umożliwiającego uczniom szkół podstawowych i ponadpodstawowych korzystanie z preferencyjnych biletów do mazowieckich instytucji kultury podległych Samorządowi Województwa Mazowieckiego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13 431 600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13 500 000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100,51%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795644"/>
                  </a:ext>
                </a:extLst>
              </a:tr>
              <a:tr h="816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Razem dotacje dla instytucji kultury 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516 968 667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469 564 726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90,83%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0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55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553E80-292E-417B-883E-40E86F80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17" y="605047"/>
            <a:ext cx="18311445" cy="3474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pl-PL" sz="3000" b="1" dirty="0"/>
              <a:t>Dotacje na zadania bieżące - porównanie 2025 i 2026</a:t>
            </a:r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43C330B5-D317-419C-90BB-D1F7A8160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900516"/>
              </p:ext>
            </p:extLst>
          </p:nvPr>
        </p:nvGraphicFramePr>
        <p:xfrm>
          <a:off x="762000" y="1112415"/>
          <a:ext cx="16764000" cy="844691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schemeClr val="accent5">
                      <a:lumMod val="40000"/>
                      <a:lumOff val="60000"/>
                      <a:alpha val="50000"/>
                    </a:schemeClr>
                  </a:innerShdw>
                </a:effectLst>
                <a:tableStyleId>{5C22544A-7EE6-4342-B048-85BDC9FD1C3A}</a:tableStyleId>
              </a:tblPr>
              <a:tblGrid>
                <a:gridCol w="7465917">
                  <a:extLst>
                    <a:ext uri="{9D8B030D-6E8A-4147-A177-3AD203B41FA5}">
                      <a16:colId xmlns:a16="http://schemas.microsoft.com/office/drawing/2014/main" val="4177194812"/>
                    </a:ext>
                  </a:extLst>
                </a:gridCol>
                <a:gridCol w="2516283">
                  <a:extLst>
                    <a:ext uri="{9D8B030D-6E8A-4147-A177-3AD203B41FA5}">
                      <a16:colId xmlns:a16="http://schemas.microsoft.com/office/drawing/2014/main" val="1774048349"/>
                    </a:ext>
                  </a:extLst>
                </a:gridCol>
                <a:gridCol w="2306344">
                  <a:extLst>
                    <a:ext uri="{9D8B030D-6E8A-4147-A177-3AD203B41FA5}">
                      <a16:colId xmlns:a16="http://schemas.microsoft.com/office/drawing/2014/main" val="3466041420"/>
                    </a:ext>
                  </a:extLst>
                </a:gridCol>
                <a:gridCol w="2427366">
                  <a:extLst>
                    <a:ext uri="{9D8B030D-6E8A-4147-A177-3AD203B41FA5}">
                      <a16:colId xmlns:a16="http://schemas.microsoft.com/office/drawing/2014/main" val="2488730188"/>
                    </a:ext>
                  </a:extLst>
                </a:gridCol>
                <a:gridCol w="2048090">
                  <a:extLst>
                    <a:ext uri="{9D8B030D-6E8A-4147-A177-3AD203B41FA5}">
                      <a16:colId xmlns:a16="http://schemas.microsoft.com/office/drawing/2014/main" val="1333721096"/>
                    </a:ext>
                  </a:extLst>
                </a:gridCol>
              </a:tblGrid>
              <a:tr h="328717">
                <a:tc>
                  <a:txBody>
                    <a:bodyPr/>
                    <a:lstStyle/>
                    <a:p>
                      <a:endParaRPr lang="pl-PL" sz="4100" dirty="0">
                        <a:solidFill>
                          <a:schemeClr val="tx1"/>
                        </a:solidFill>
                      </a:endParaRP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 zł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 zł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różnica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2026-2025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2026/2025</a:t>
                      </a:r>
                    </a:p>
                  </a:txBody>
                  <a:tcPr marL="14288" marR="14288" marT="14288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48048"/>
                  </a:ext>
                </a:extLst>
              </a:tr>
              <a:tr h="252517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przewoźników kolejowych (rekompensata)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869 999 398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1 141 044 666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271 045 268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131,15%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483823"/>
                  </a:ext>
                </a:extLst>
              </a:tr>
              <a:tr h="635598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Dotacja dla Województwa Kujawsko-Pomorskiego na wykonywanie regionalnych połączeń kolejowych na odcinku Sierpc - granica województwa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1 513 080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1 341 579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-171 501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88,67%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57793"/>
                  </a:ext>
                </a:extLst>
              </a:tr>
              <a:tr h="79046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przewoźników autobusowych -refundacja przewoźnikom kosztów stosowania ulg ustawowych w przejazdach środkami publicznego transportu zbiorowego (autobusy)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84 214 000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98 927 000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14 713 000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117,47%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161158"/>
                  </a:ext>
                </a:extLst>
              </a:tr>
              <a:tr h="579319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organizacji pozarządowych prowadzących działalność pożytku publicznego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131 111 414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117 100 634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-14 010 780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89,31%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682143"/>
                  </a:ext>
                </a:extLst>
              </a:tr>
              <a:tr h="411104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podmiotowe dla instytucji kultury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473 111 464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451 477 877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-21 633 587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95,43%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67480"/>
                  </a:ext>
                </a:extLst>
              </a:tr>
              <a:tr h="672489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celowe dla instytucji kultury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43 857 203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18 086 849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-25 770 354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41,24%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13129"/>
                  </a:ext>
                </a:extLst>
              </a:tr>
              <a:tr h="379099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</a:t>
                      </a:r>
                      <a:r>
                        <a:rPr lang="pl-PL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MWOMP</a:t>
                      </a:r>
                      <a:endParaRPr lang="pl-P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32 779 864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34 607 762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1 827 898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105,58%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328332"/>
                  </a:ext>
                </a:extLst>
              </a:tr>
              <a:tr h="320012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Zakładów Aktywności Zawodowej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4 256 088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4 383 770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127 682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103,00%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47946"/>
                  </a:ext>
                </a:extLst>
              </a:tr>
              <a:tr h="684875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na pomoc finansową udzielaną między jednostkami samorządu terytorialnego na dofinansowanie zadań własnych bieżących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58 706 583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40 420 181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-18 286 402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68,85%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707044"/>
                  </a:ext>
                </a:extLst>
              </a:tr>
              <a:tr h="79046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z budżetu na finansowanie lub dofinansowanie prac remontowych i konserwatorskich obiektów zabytkowych i Wdrażanie Programu opieki nad zabytkami w województwie mazowieckim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13 485 437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314 563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102,33%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516390"/>
                  </a:ext>
                </a:extLst>
              </a:tr>
              <a:tr h="350998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celowe dla podmiotów leczniczych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39 300 033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7 493 617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-31 806 416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19,07%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860692"/>
                  </a:ext>
                </a:extLst>
              </a:tr>
              <a:tr h="456584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beneficjentów na programy operacyjne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99 463 879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88 684 397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-10 779 482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89,16%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42681"/>
                  </a:ext>
                </a:extLst>
              </a:tr>
              <a:tr h="571584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celowe dla spółek wodnych na bieżące utrzymanie wód i urządzeń wodnych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5 930 849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69 151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101,17%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238742"/>
                  </a:ext>
                </a:extLst>
              </a:tr>
              <a:tr h="540136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Wspieranie i tworzenie Centrum Integracji Społecznej na terenie województwa mazowieckiego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10 500 000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6 574 000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-3 926 000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62,61%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4007"/>
                  </a:ext>
                </a:extLst>
              </a:tr>
              <a:tr h="334128">
                <a:tc>
                  <a:txBody>
                    <a:bodyPr/>
                    <a:lstStyle/>
                    <a:p>
                      <a:pPr algn="l" fontAlgn="b"/>
                      <a:r>
                        <a:rPr lang="pl-P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1 868 229 292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2 029 942 332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161 713 040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108,66%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872087"/>
                  </a:ext>
                </a:extLst>
              </a:tr>
            </a:tbl>
          </a:graphicData>
        </a:graphic>
      </p:graphicFrame>
      <p:sp>
        <p:nvSpPr>
          <p:cNvPr id="42" name="AutoShape 2">
            <a:extLst>
              <a:ext uri="{FF2B5EF4-FFF2-40B4-BE49-F238E27FC236}">
                <a16:creationId xmlns:a16="http://schemas.microsoft.com/office/drawing/2014/main" id="{B5833213-CB9E-416B-BB53-141C42B9E30D}"/>
              </a:ext>
            </a:extLst>
          </p:cNvPr>
          <p:cNvSpPr/>
          <p:nvPr/>
        </p:nvSpPr>
        <p:spPr>
          <a:xfrm>
            <a:off x="0" y="9683689"/>
            <a:ext cx="18311444" cy="603311"/>
          </a:xfrm>
          <a:prstGeom prst="rect">
            <a:avLst/>
          </a:prstGeom>
          <a:solidFill>
            <a:srgbClr val="E10016"/>
          </a:solidFill>
        </p:spPr>
        <p:txBody>
          <a:bodyPr/>
          <a:lstStyle/>
          <a:p>
            <a:pPr algn="r"/>
            <a:r>
              <a:rPr lang="en-US" sz="2400" spc="315" dirty="0">
                <a:solidFill>
                  <a:srgbClr val="FFF9F9"/>
                </a:solidFill>
                <a:latin typeface="Glacial Indifference"/>
              </a:rPr>
              <a:t>Warszawa, 20</a:t>
            </a:r>
            <a:r>
              <a:rPr lang="pl-PL" sz="2400" spc="315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400" spc="315" dirty="0">
                <a:solidFill>
                  <a:srgbClr val="FFF9F9"/>
                </a:solidFill>
                <a:latin typeface="Glacial Indifference"/>
              </a:rPr>
              <a:t> r</a:t>
            </a:r>
            <a:r>
              <a:rPr lang="pl-PL" sz="2400" spc="315" dirty="0">
                <a:solidFill>
                  <a:srgbClr val="FFF9F9"/>
                </a:solidFill>
                <a:latin typeface="Glacial Indifference"/>
              </a:rPr>
              <a:t>.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0FFE254-8840-1B6A-4B8C-8FB9747AD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2743200" cy="603311"/>
          </a:xfrm>
          <a:prstGeom prst="rect">
            <a:avLst/>
          </a:prstGeom>
        </p:spPr>
      </p:pic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033C6401-53B0-5364-4260-206A517C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" y="9719246"/>
            <a:ext cx="533400" cy="567753"/>
          </a:xfrm>
        </p:spPr>
        <p:txBody>
          <a:bodyPr/>
          <a:lstStyle/>
          <a:p>
            <a:fld id="{DF322F55-1D22-4B42-8BE0-8B6EA79EF6B4}" type="slidenum">
              <a:rPr lang="pl-PL" sz="1650" b="1" smtClean="0">
                <a:solidFill>
                  <a:schemeClr val="bg1"/>
                </a:solidFill>
                <a:latin typeface="Glacial Indifference" panose="020B0604020202020204" charset="0"/>
              </a:rPr>
              <a:t>14</a:t>
            </a:fld>
            <a:endParaRPr lang="pl-PL" sz="165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9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273F3A6E-ABB6-7A02-3E29-B57B49FF9CE9}"/>
              </a:ext>
            </a:extLst>
          </p:cNvPr>
          <p:cNvSpPr/>
          <p:nvPr/>
        </p:nvSpPr>
        <p:spPr>
          <a:xfrm>
            <a:off x="0" y="9636727"/>
            <a:ext cx="18288000" cy="699899"/>
          </a:xfrm>
          <a:prstGeom prst="rect">
            <a:avLst/>
          </a:prstGeom>
          <a:solidFill>
            <a:srgbClr val="E00117"/>
          </a:solidFill>
        </p:spPr>
        <p:txBody>
          <a:bodyPr/>
          <a:lstStyle/>
          <a:p>
            <a:endParaRPr lang="pl-PL" sz="27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DB80A74-848A-B0E0-020D-D02389EC1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400" y="9654841"/>
            <a:ext cx="3352800" cy="6321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854056-77DB-7E35-D3E2-4DCB8BBDA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" y="52576"/>
            <a:ext cx="18288000" cy="958710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5CF302E-DFA0-D994-B28A-103D85FE1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" y="14904"/>
            <a:ext cx="3011693" cy="1100822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43C7DDB-3A1E-B2F3-8363-19C77974FD22}"/>
              </a:ext>
            </a:extLst>
          </p:cNvPr>
          <p:cNvSpPr txBox="1"/>
          <p:nvPr/>
        </p:nvSpPr>
        <p:spPr>
          <a:xfrm>
            <a:off x="4579495" y="5009426"/>
            <a:ext cx="915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spc="315" dirty="0">
                <a:solidFill>
                  <a:srgbClr val="FFF9F9"/>
                </a:solidFill>
                <a:latin typeface="Glacial Indifference"/>
              </a:rPr>
              <a:t>Warszawa, 20</a:t>
            </a:r>
            <a:r>
              <a:rPr lang="pl-PL" sz="1800" spc="315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1800" spc="315" dirty="0">
                <a:solidFill>
                  <a:srgbClr val="FFF9F9"/>
                </a:solidFill>
                <a:latin typeface="Glacial Indifference"/>
              </a:rPr>
              <a:t> r</a:t>
            </a:r>
            <a:r>
              <a:rPr lang="pl-PL" sz="1800" spc="315" dirty="0">
                <a:solidFill>
                  <a:srgbClr val="FFF9F9"/>
                </a:solidFill>
                <a:latin typeface="Glacial Indifference"/>
              </a:rPr>
              <a:t>.</a:t>
            </a: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EE15874B-4444-536D-4FDE-F7B1B070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9667380"/>
            <a:ext cx="685800" cy="632160"/>
          </a:xfrm>
        </p:spPr>
        <p:txBody>
          <a:bodyPr/>
          <a:lstStyle/>
          <a:p>
            <a:fld id="{DF322F55-1D22-4B42-8BE0-8B6EA79EF6B4}" type="slidenum">
              <a:rPr lang="pl-PL" sz="1650" b="1" smtClean="0">
                <a:solidFill>
                  <a:schemeClr val="bg1"/>
                </a:solidFill>
                <a:latin typeface="Glacial Indifference" panose="020B0604020202020204" charset="0"/>
              </a:rPr>
              <a:t>15</a:t>
            </a:fld>
            <a:endParaRPr lang="pl-PL" sz="165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11324" y="9572911"/>
            <a:ext cx="18288000" cy="699899"/>
          </a:xfrm>
          <a:prstGeom prst="rect">
            <a:avLst/>
          </a:prstGeom>
          <a:solidFill>
            <a:srgbClr val="E00117"/>
          </a:solidFill>
        </p:spPr>
        <p:txBody>
          <a:bodyPr/>
          <a:lstStyle/>
          <a:p>
            <a:endParaRPr lang="pl-PL" sz="2700" dirty="0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792002"/>
            <a:ext cx="582000" cy="324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2115803" y="9693632"/>
            <a:ext cx="5714998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spc="210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en-US" sz="2599" spc="210" dirty="0">
                <a:solidFill>
                  <a:srgbClr val="FFF9F9"/>
                </a:solidFill>
                <a:latin typeface="Glacial Indifference"/>
              </a:rPr>
              <a:t>, 20</a:t>
            </a:r>
            <a:r>
              <a:rPr lang="pl-PL" sz="2599" spc="210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599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8000" y="677947"/>
            <a:ext cx="16687800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3000" b="1" dirty="0">
                <a:latin typeface="Glacial Indifference" panose="020B0604020202020204" charset="0"/>
                <a:ea typeface="Times New Roman" panose="02020603050405020304" pitchFamily="18" charset="0"/>
              </a:rPr>
              <a:t>Programy wsparcia na 2025 i 2026 rok</a:t>
            </a:r>
          </a:p>
        </p:txBody>
      </p:sp>
      <p:sp>
        <p:nvSpPr>
          <p:cNvPr id="14" name="Objaśnienie prostokątne zaokrąglone 6">
            <a:extLst>
              <a:ext uri="{FF2B5EF4-FFF2-40B4-BE49-F238E27FC236}">
                <a16:creationId xmlns:a16="http://schemas.microsoft.com/office/drawing/2014/main" id="{4EC27AEF-0B7D-4AB4-9354-0CFA5D3AFA1F}"/>
              </a:ext>
            </a:extLst>
          </p:cNvPr>
          <p:cNvSpPr/>
          <p:nvPr/>
        </p:nvSpPr>
        <p:spPr>
          <a:xfrm>
            <a:off x="14904855" y="1177390"/>
            <a:ext cx="3108690" cy="6037271"/>
          </a:xfrm>
          <a:prstGeom prst="wedgeRoundRectCallout">
            <a:avLst>
              <a:gd name="adj1" fmla="val -79771"/>
              <a:gd name="adj2" fmla="val 34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 anchor="ctr"/>
          <a:lstStyle/>
          <a:p>
            <a:r>
              <a:rPr lang="pl-PL" sz="2754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Kwota na Programy wsparcia w 2026 roku wynosi łącznie </a:t>
            </a:r>
            <a:r>
              <a:rPr lang="pl-PL" sz="3442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701,3 mln zł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EF88C75-8D28-4AC2-B905-5000BA22588B}"/>
              </a:ext>
            </a:extLst>
          </p:cNvPr>
          <p:cNvSpPr txBox="1"/>
          <p:nvPr/>
        </p:nvSpPr>
        <p:spPr>
          <a:xfrm>
            <a:off x="16107196" y="7796123"/>
            <a:ext cx="1104563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182" b="1" dirty="0">
                <a:solidFill>
                  <a:srgbClr val="0070C0"/>
                </a:solidFill>
              </a:rPr>
              <a:t>1/2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5C63343-9702-B913-7A8C-52F80CF8A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73059"/>
              </p:ext>
            </p:extLst>
          </p:nvPr>
        </p:nvGraphicFramePr>
        <p:xfrm>
          <a:off x="11324" y="1199473"/>
          <a:ext cx="14109126" cy="8337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2287">
                  <a:extLst>
                    <a:ext uri="{9D8B030D-6E8A-4147-A177-3AD203B41FA5}">
                      <a16:colId xmlns:a16="http://schemas.microsoft.com/office/drawing/2014/main" val="1358871468"/>
                    </a:ext>
                  </a:extLst>
                </a:gridCol>
                <a:gridCol w="2937467">
                  <a:extLst>
                    <a:ext uri="{9D8B030D-6E8A-4147-A177-3AD203B41FA5}">
                      <a16:colId xmlns:a16="http://schemas.microsoft.com/office/drawing/2014/main" val="3507767332"/>
                    </a:ext>
                  </a:extLst>
                </a:gridCol>
                <a:gridCol w="2299577">
                  <a:extLst>
                    <a:ext uri="{9D8B030D-6E8A-4147-A177-3AD203B41FA5}">
                      <a16:colId xmlns:a16="http://schemas.microsoft.com/office/drawing/2014/main" val="1260109277"/>
                    </a:ext>
                  </a:extLst>
                </a:gridCol>
                <a:gridCol w="2139795">
                  <a:extLst>
                    <a:ext uri="{9D8B030D-6E8A-4147-A177-3AD203B41FA5}">
                      <a16:colId xmlns:a16="http://schemas.microsoft.com/office/drawing/2014/main" val="1214374024"/>
                    </a:ext>
                  </a:extLst>
                </a:gridCol>
              </a:tblGrid>
              <a:tr h="3090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realizator/nazwa programu/instrumentu/zadania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Różnica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2590340"/>
                  </a:ext>
                </a:extLst>
              </a:tr>
              <a:tr h="4612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 KULTURY, PROMOCJI I TURYSTYKI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13 485 437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13 800 000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314 563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125265"/>
                  </a:ext>
                </a:extLst>
              </a:tr>
              <a:tr h="8805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celowe z budżetu na finansowanie lub dofinansowanie prac remontowych i konserwatorskich obiektów zabytkowych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13 485 437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314 563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4160067871"/>
                  </a:ext>
                </a:extLst>
              </a:tr>
              <a:tr h="48961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KANCELARIA MARSZAŁKA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647530"/>
                  </a:ext>
                </a:extLst>
              </a:tr>
              <a:tr h="8805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 Instrument Wsparcia Zachowania i Tworzenia Miejsc Pamięci Narodowej pn.: "Mazowsze dla miejsc pamięci"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1491003818"/>
                  </a:ext>
                </a:extLst>
              </a:tr>
              <a:tr h="5907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 instrument wspierania społeczności energetycznych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2381938893"/>
                  </a:ext>
                </a:extLst>
              </a:tr>
              <a:tr h="4827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 POLITYKI EKOLOGICZNEJ, GEOLOGII I ŁOWIECTWA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20 248 196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17 500 000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-2 748 196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2266"/>
                  </a:ext>
                </a:extLst>
              </a:tr>
              <a:tr h="3116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Mazowsze dla klimatu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17 641 699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-2 641 699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842251959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Mazowsze dla zwierząt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1 491 702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8 298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1245209289"/>
                  </a:ext>
                </a:extLst>
              </a:tr>
              <a:tr h="3116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Mazowsze dla Działkowców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1 114 795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-114 795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1535927378"/>
                  </a:ext>
                </a:extLst>
              </a:tr>
              <a:tr h="60086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 GOSPODARKI ODPADAMI, EMISJI I POZWOLEŃ ZINTEGROWANYCH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7 681 000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7 681 000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764473"/>
                  </a:ext>
                </a:extLst>
              </a:tr>
              <a:tr h="4749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Mazowsze dla czystego powietrza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7 681 000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7 681 000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2826689945"/>
                  </a:ext>
                </a:extLst>
              </a:tr>
              <a:tr h="30598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 ORGANIZACJI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33 719 170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22 150 000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-11 569 170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657558"/>
                  </a:ext>
                </a:extLst>
              </a:tr>
              <a:tr h="5907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finansowa dla gmin na potrzeby ochrony przeciwpożarowej OSP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23 374 120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-2 374 120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808496594"/>
                  </a:ext>
                </a:extLst>
              </a:tr>
              <a:tr h="5907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Kompleks torów treningowo-szkoleniowych dla służb ratowniczych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-8 000 000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657830512"/>
                  </a:ext>
                </a:extLst>
              </a:tr>
              <a:tr h="60086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Samorządowy Instrument Wsparcia Inicjatyw Młodzieżowych Rad Gmin/Dzielnic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2 345 050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-1 195 050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2649946387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1BC915C0-1547-41F0-44A3-7183FB629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" y="97548"/>
            <a:ext cx="3180984" cy="800670"/>
          </a:xfrm>
          <a:prstGeom prst="rect">
            <a:avLst/>
          </a:prstGeom>
        </p:spPr>
      </p:pic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8259FC97-06B1-31B7-83DA-0F0D0DE3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00" y="9609053"/>
            <a:ext cx="654000" cy="580398"/>
          </a:xfrm>
        </p:spPr>
        <p:txBody>
          <a:bodyPr/>
          <a:lstStyle/>
          <a:p>
            <a:fld id="{DF322F55-1D22-4B42-8BE0-8B6EA79EF6B4}" type="slidenum">
              <a:rPr lang="pl-PL" sz="1650" b="1" smtClean="0">
                <a:solidFill>
                  <a:schemeClr val="bg1"/>
                </a:solidFill>
                <a:latin typeface="Glacial Indifference" panose="020B0604020202020204" charset="0"/>
              </a:rPr>
              <a:t>16</a:t>
            </a:fld>
            <a:endParaRPr lang="pl-PL" sz="165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5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2059" y="9526046"/>
            <a:ext cx="18265352" cy="787331"/>
          </a:xfrm>
          <a:prstGeom prst="rect">
            <a:avLst/>
          </a:prstGeom>
          <a:solidFill>
            <a:srgbClr val="E00117"/>
          </a:solidFill>
        </p:spPr>
        <p:txBody>
          <a:bodyPr/>
          <a:lstStyle/>
          <a:p>
            <a:endParaRPr lang="pl-PL" sz="2700" dirty="0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792002"/>
            <a:ext cx="582000" cy="324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3411200" y="9693632"/>
            <a:ext cx="4722103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spc="210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en-US" sz="2599" spc="210" dirty="0">
                <a:solidFill>
                  <a:srgbClr val="FFF9F9"/>
                </a:solidFill>
                <a:latin typeface="Glacial Indifference"/>
              </a:rPr>
              <a:t>, 20</a:t>
            </a:r>
            <a:r>
              <a:rPr lang="pl-PL" sz="2599" spc="210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599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sp>
        <p:nvSpPr>
          <p:cNvPr id="3" name="Prostokąt 2"/>
          <p:cNvSpPr/>
          <p:nvPr/>
        </p:nvSpPr>
        <p:spPr>
          <a:xfrm>
            <a:off x="800100" y="438611"/>
            <a:ext cx="16687800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3000" b="1" dirty="0">
                <a:latin typeface="Glacial Indifference" panose="020B0604020202020204" charset="0"/>
                <a:ea typeface="Times New Roman" panose="02020603050405020304" pitchFamily="18" charset="0"/>
              </a:rPr>
              <a:t>Programy wsparcia na 2025 i 2026 rok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85AA448-5379-4C2D-A770-47E53D6E76E2}"/>
              </a:ext>
            </a:extLst>
          </p:cNvPr>
          <p:cNvSpPr txBox="1"/>
          <p:nvPr/>
        </p:nvSpPr>
        <p:spPr>
          <a:xfrm>
            <a:off x="16677686" y="7796123"/>
            <a:ext cx="934629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182" b="1" dirty="0">
                <a:solidFill>
                  <a:srgbClr val="0070C0"/>
                </a:solidFill>
              </a:rPr>
              <a:t>2/2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4C7CB8A-7E2E-AA1F-5D4F-FB13E27D8573}"/>
              </a:ext>
            </a:extLst>
          </p:cNvPr>
          <p:cNvGraphicFramePr>
            <a:graphicFrameLocks noGrp="1"/>
          </p:cNvGraphicFramePr>
          <p:nvPr/>
        </p:nvGraphicFramePr>
        <p:xfrm>
          <a:off x="36415" y="1031488"/>
          <a:ext cx="16687799" cy="8481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2669">
                  <a:extLst>
                    <a:ext uri="{9D8B030D-6E8A-4147-A177-3AD203B41FA5}">
                      <a16:colId xmlns:a16="http://schemas.microsoft.com/office/drawing/2014/main" val="443417384"/>
                    </a:ext>
                  </a:extLst>
                </a:gridCol>
                <a:gridCol w="2522385">
                  <a:extLst>
                    <a:ext uri="{9D8B030D-6E8A-4147-A177-3AD203B41FA5}">
                      <a16:colId xmlns:a16="http://schemas.microsoft.com/office/drawing/2014/main" val="3563709303"/>
                    </a:ext>
                  </a:extLst>
                </a:gridCol>
                <a:gridCol w="3366420">
                  <a:extLst>
                    <a:ext uri="{9D8B030D-6E8A-4147-A177-3AD203B41FA5}">
                      <a16:colId xmlns:a16="http://schemas.microsoft.com/office/drawing/2014/main" val="2499356747"/>
                    </a:ext>
                  </a:extLst>
                </a:gridCol>
                <a:gridCol w="1726325">
                  <a:extLst>
                    <a:ext uri="{9D8B030D-6E8A-4147-A177-3AD203B41FA5}">
                      <a16:colId xmlns:a16="http://schemas.microsoft.com/office/drawing/2014/main" val="3925504090"/>
                    </a:ext>
                  </a:extLst>
                </a:gridCol>
              </a:tblGrid>
              <a:tr h="3413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+mn-lt"/>
                        </a:rPr>
                        <a:t>realizator/nazwa programu/instrumentu/zadania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+mn-lt"/>
                        </a:rPr>
                        <a:t>2025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+mn-lt"/>
                        </a:rPr>
                        <a:t>2026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+mn-lt"/>
                        </a:rPr>
                        <a:t>różnica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3241264"/>
                  </a:ext>
                </a:extLst>
              </a:tr>
              <a:tr h="42610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 ROLNICTWA I ROZWOJU OBSZARÓW WIEJSKICH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92 669 288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74 000 000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-18 669 288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51975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Mazowsze dla Sołectw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10 339 151</a:t>
                      </a:r>
                    </a:p>
                  </a:txBody>
                  <a:tcPr marL="14288" marR="14288" marT="14288" marB="0" anchor="ctr"/>
                </a:tc>
                <a:tc rowSpan="2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10 000 000</a:t>
                      </a:r>
                    </a:p>
                  </a:txBody>
                  <a:tcPr marL="14288" marR="14288" marT="14288" marB="0" anchor="ctr"/>
                </a:tc>
                <a:tc rowSpan="2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-339 151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1696802182"/>
                  </a:ext>
                </a:extLst>
              </a:tr>
              <a:tr h="27356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(wydatki dla </a:t>
                      </a:r>
                      <a:r>
                        <a:rPr lang="pl-PL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KGW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zaplanowano w ramach Programu współpracy </a:t>
                      </a:r>
                      <a:r>
                        <a:rPr lang="pl-PL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NGO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8528743"/>
                  </a:ext>
                </a:extLst>
              </a:tr>
              <a:tr h="6384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Dotacje celowe dla </a:t>
                      </a:r>
                      <a:r>
                        <a:rPr lang="pl-PL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jst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 zadania wynikające z ustawy o ochronie gruntów rolnych </a:t>
                      </a:r>
                      <a:r>
                        <a:rPr lang="pl-PL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leśnych </a:t>
                      </a:r>
                      <a:br>
                        <a:rPr lang="pl-PL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tym z dochodów celowych 25 mln zł)</a:t>
                      </a:r>
                      <a:endParaRPr lang="pl-PL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47 366 507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-9 366 507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1357986412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Mazowsze dla lokalnych centrów integracyjnych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29 032 781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-9 032 781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1812342612"/>
                  </a:ext>
                </a:extLst>
              </a:tr>
              <a:tr h="5039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Mazowsze dla melioracji - Dotacje dla spółek wodnych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5 930 849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69 151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2011157072"/>
                  </a:ext>
                </a:extLst>
              </a:tr>
              <a:tr h="46150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 ROZWOJU REGIONALNEGO I FUNDUSZY EUROPEJSKICH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483 422 936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479 179 403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-4 243 533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92759"/>
                  </a:ext>
                </a:extLst>
              </a:tr>
              <a:tr h="58949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Instrument wsparcia zadań ważnych dla równomiernego rozwoju województwa mazowieckiego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483 422 936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479 179 403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-4 243 533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755322602"/>
                  </a:ext>
                </a:extLst>
              </a:tr>
              <a:tr h="392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 EDUKACJI PUBLICZNEJ I SPORTU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90 560 271</a:t>
                      </a:r>
                      <a:endParaRPr lang="pl-P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75 443 700</a:t>
                      </a:r>
                      <a:endParaRPr lang="pl-P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-15 116 571</a:t>
                      </a:r>
                      <a:endParaRPr lang="pl-P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074336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Mazowiecki Instrument Wsparcia "Autobusy dla mazowieckich szkół"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16 847 139</a:t>
                      </a:r>
                      <a:endParaRPr lang="pl-P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10 000 000</a:t>
                      </a: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-6 847 139</a:t>
                      </a: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59888280"/>
                  </a:ext>
                </a:extLst>
              </a:tr>
              <a:tr h="58949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Dotacje celowe dla Powiatów w zakresie stworzenia działu pedagogicznego w bibliotekach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1 057 500</a:t>
                      </a:r>
                      <a:endParaRPr lang="pl-P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1 057 500</a:t>
                      </a: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97559086"/>
                  </a:ext>
                </a:extLst>
              </a:tr>
              <a:tr h="354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Mazowsze dla Sportu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43 372 732</a:t>
                      </a:r>
                      <a:endParaRPr lang="pl-PL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35 000 000</a:t>
                      </a: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-8 372 732</a:t>
                      </a: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3669764617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Mazowiecki program rozwoju bazy sportowej- program rządowy</a:t>
                      </a: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29 282 900</a:t>
                      </a:r>
                      <a:endParaRPr lang="pl-PL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29 386 200</a:t>
                      </a: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7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103 300</a:t>
                      </a: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2458009036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 ZDROWIA I POLITYKI SPOŁECZNEJ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24 756 684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5 500 000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-19 256 684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644492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Samorządowy Instrument Wsparcia Inicjatyw Rad Seniorów-</a:t>
                      </a:r>
                      <a:r>
                        <a:rPr lang="pl-PL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WPF</a:t>
                      </a:r>
                      <a:endParaRPr lang="pl-PL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2 641 496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-141 496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250668632"/>
                  </a:ext>
                </a:extLst>
              </a:tr>
              <a:tr h="58949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Samorządowy Instrument Wsparcia Zdrowia Mazowszan pn. "Mazowsze dla Zdrowia 2024"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1 494 000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1127533909"/>
                  </a:ext>
                </a:extLst>
              </a:tr>
              <a:tr h="58949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Samorządowy Instrument Wsparcia Zdrowia Psychicznego pn. "Mazowsze dla Zdrowia Psychicznego"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4015539307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 Wsparcia Domów Opieki Medycznej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19 121 188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0 </a:t>
                      </a:r>
                    </a:p>
                  </a:txBody>
                  <a:tcPr marL="14288" marR="14288" marT="14288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-19 121 188</a:t>
                      </a:r>
                    </a:p>
                  </a:txBody>
                  <a:tcPr marL="14288" marR="14288" marT="14288" marB="0" anchor="ctr"/>
                </a:tc>
                <a:extLst>
                  <a:ext uri="{0D108BD9-81ED-4DB2-BD59-A6C34878D82A}">
                    <a16:rowId xmlns:a16="http://schemas.microsoft.com/office/drawing/2014/main" val="3227052711"/>
                  </a:ext>
                </a:extLst>
              </a:tr>
              <a:tr h="3413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772 542 982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701 254 103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-71 288 879</a:t>
                      </a:r>
                    </a:p>
                  </a:txBody>
                  <a:tcPr marL="14288" marR="14288" marT="1428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54874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881EA4BD-5297-6455-45A9-4A49413DE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" y="50193"/>
            <a:ext cx="3059603" cy="787332"/>
          </a:xfrm>
          <a:prstGeom prst="rect">
            <a:avLst/>
          </a:prstGeom>
        </p:spPr>
      </p:pic>
      <p:sp>
        <p:nvSpPr>
          <p:cNvPr id="16" name="Symbol zastępczy numeru slajdu 15">
            <a:extLst>
              <a:ext uri="{FF2B5EF4-FFF2-40B4-BE49-F238E27FC236}">
                <a16:creationId xmlns:a16="http://schemas.microsoft.com/office/drawing/2014/main" id="{6801092A-308C-624A-9305-6E82CDF1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697" y="9526046"/>
            <a:ext cx="645403" cy="710761"/>
          </a:xfrm>
        </p:spPr>
        <p:txBody>
          <a:bodyPr/>
          <a:lstStyle/>
          <a:p>
            <a:fld id="{DF322F55-1D22-4B42-8BE0-8B6EA79EF6B4}" type="slidenum">
              <a:rPr lang="pl-PL" sz="1650" b="1" smtClean="0">
                <a:solidFill>
                  <a:schemeClr val="bg1"/>
                </a:solidFill>
                <a:latin typeface="Glacial Indifference" panose="020B0604020202020204" charset="0"/>
              </a:rPr>
              <a:t>17</a:t>
            </a:fld>
            <a:endParaRPr lang="pl-PL" sz="165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2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0" y="9565035"/>
            <a:ext cx="18312087" cy="723845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228600" y="9565035"/>
            <a:ext cx="500934" cy="676521"/>
          </a:xfrm>
          <a:prstGeom prst="rect">
            <a:avLst/>
          </a:prstGeom>
        </p:spPr>
        <p:txBody>
          <a:bodyPr vert="horz" lIns="78704" tIns="39351" rIns="78704" bIns="3935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721" b="1">
                <a:solidFill>
                  <a:schemeClr val="bg1"/>
                </a:solidFill>
              </a:rPr>
              <a:pPr/>
              <a:t>18</a:t>
            </a:fld>
            <a:endParaRPr lang="en-US" sz="1721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4310229" y="9642126"/>
            <a:ext cx="3749171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6"/>
              </a:lnSpc>
            </a:pPr>
            <a:r>
              <a:rPr lang="en-US" sz="2400" spc="181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238" spc="181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238" spc="181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238" spc="181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238" spc="181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25" y="760000"/>
            <a:ext cx="3794252" cy="101247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98355" y="1887534"/>
            <a:ext cx="14363368" cy="521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16"/>
              </a:spcAft>
            </a:pPr>
            <a:r>
              <a:rPr lang="pl-PL" sz="2582" b="1" dirty="0">
                <a:latin typeface="Glacial Indifference" panose="020B0604020202020204" charset="0"/>
                <a:ea typeface="Times New Roman" panose="02020603050405020304" pitchFamily="18" charset="0"/>
              </a:rPr>
              <a:t>Rezerwy budżetowe w projekcie budżetu na 2026 rok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722F48C-DAB2-44A6-9764-30C098951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725652"/>
              </p:ext>
            </p:extLst>
          </p:nvPr>
        </p:nvGraphicFramePr>
        <p:xfrm>
          <a:off x="3733151" y="2515655"/>
          <a:ext cx="10920093" cy="642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458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25064" y="9486899"/>
            <a:ext cx="18288000" cy="795326"/>
          </a:xfrm>
          <a:prstGeom prst="rect">
            <a:avLst/>
          </a:prstGeom>
          <a:solidFill>
            <a:srgbClr val="E20018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486899"/>
            <a:ext cx="658200" cy="795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 smtClean="0">
                <a:solidFill>
                  <a:schemeClr val="bg1"/>
                </a:solidFill>
              </a:rPr>
              <a:pPr/>
              <a:t>19</a:t>
            </a:fld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2115800" y="9693632"/>
            <a:ext cx="6017500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600" spc="210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600" b="0" i="0" spc="210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58800" y="1562100"/>
            <a:ext cx="166878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3000" b="1" dirty="0">
                <a:latin typeface="Glacial Indifference" panose="020B0604020202020204" charset="0"/>
                <a:ea typeface="Times New Roman" panose="02020603050405020304" pitchFamily="18" charset="0"/>
              </a:rPr>
              <a:t>Wydatki majątkowe 2026 – źródła finansowania</a:t>
            </a:r>
            <a:endParaRPr lang="pl-PL" sz="3000" b="1" dirty="0">
              <a:effectLst/>
              <a:latin typeface="Glacial Indifference" panose="020B0604020202020204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BC28131-1DDA-9C9A-096D-9F6C9DE635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162300"/>
          <a:ext cx="6858000" cy="4267201"/>
        </p:xfrm>
        <a:graphic>
          <a:graphicData uri="http://schemas.openxmlformats.org/drawingml/2006/table">
            <a:tbl>
              <a:tblPr/>
              <a:tblGrid>
                <a:gridCol w="3648808">
                  <a:extLst>
                    <a:ext uri="{9D8B030D-6E8A-4147-A177-3AD203B41FA5}">
                      <a16:colId xmlns:a16="http://schemas.microsoft.com/office/drawing/2014/main" val="2049616360"/>
                    </a:ext>
                  </a:extLst>
                </a:gridCol>
                <a:gridCol w="1813979">
                  <a:extLst>
                    <a:ext uri="{9D8B030D-6E8A-4147-A177-3AD203B41FA5}">
                      <a16:colId xmlns:a16="http://schemas.microsoft.com/office/drawing/2014/main" val="86436194"/>
                    </a:ext>
                  </a:extLst>
                </a:gridCol>
                <a:gridCol w="1395213">
                  <a:extLst>
                    <a:ext uri="{9D8B030D-6E8A-4147-A177-3AD203B41FA5}">
                      <a16:colId xmlns:a16="http://schemas.microsoft.com/office/drawing/2014/main" val="3802910498"/>
                    </a:ext>
                  </a:extLst>
                </a:gridCol>
              </a:tblGrid>
              <a:tr h="7701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Wydatki majątkowe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3 021 612 982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37,39% ogółu wydatków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19710"/>
                  </a:ext>
                </a:extLst>
              </a:tr>
              <a:tr h="8742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>
                          <a:effectLst/>
                          <a:latin typeface="Arial" panose="020B0604020202020204" pitchFamily="34" charset="0"/>
                        </a:rPr>
                        <a:t>WYDATKI majątkowe finansowane  DOTACJAMI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 dirty="0">
                          <a:effectLst/>
                          <a:latin typeface="Arial" panose="020B0604020202020204" pitchFamily="34" charset="0"/>
                        </a:rPr>
                        <a:t>49 389 853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 dirty="0">
                          <a:effectLst/>
                          <a:latin typeface="Arial" panose="020B0604020202020204" pitchFamily="34" charset="0"/>
                        </a:rPr>
                        <a:t>0,61%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07569"/>
                  </a:ext>
                </a:extLst>
              </a:tr>
              <a:tr h="1311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>
                          <a:effectLst/>
                          <a:latin typeface="Arial" panose="020B0604020202020204" pitchFamily="34" charset="0"/>
                        </a:rPr>
                        <a:t>WYDATKI majątkowe fininansowane  PŁATNOŚCIAMI 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>
                          <a:effectLst/>
                          <a:latin typeface="Arial" panose="020B0604020202020204" pitchFamily="34" charset="0"/>
                        </a:rPr>
                        <a:t>165 601 240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 dirty="0">
                          <a:effectLst/>
                          <a:latin typeface="Arial" panose="020B0604020202020204" pitchFamily="34" charset="0"/>
                        </a:rPr>
                        <a:t>2,05%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609964"/>
                  </a:ext>
                </a:extLst>
              </a:tr>
              <a:tr h="1311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>
                          <a:effectLst/>
                          <a:latin typeface="Arial" panose="020B0604020202020204" pitchFamily="34" charset="0"/>
                        </a:rPr>
                        <a:t>WYDATKI majątkowe fininansowane  środkami WŁASNYMI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 dirty="0">
                          <a:effectLst/>
                          <a:latin typeface="Arial" panose="020B0604020202020204" pitchFamily="34" charset="0"/>
                        </a:rPr>
                        <a:t>2 806 621 889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 dirty="0">
                          <a:effectLst/>
                          <a:latin typeface="Arial" panose="020B0604020202020204" pitchFamily="34" charset="0"/>
                        </a:rPr>
                        <a:t>34,73%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768545"/>
                  </a:ext>
                </a:extLst>
              </a:tr>
            </a:tbl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B9CE5D51-F313-6D37-7A58-982A7F40E647}"/>
              </a:ext>
            </a:extLst>
          </p:cNvPr>
          <p:cNvGraphicFramePr>
            <a:graphicFrameLocks/>
          </p:cNvGraphicFramePr>
          <p:nvPr/>
        </p:nvGraphicFramePr>
        <p:xfrm>
          <a:off x="7848600" y="3175000"/>
          <a:ext cx="8382000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934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0400" y="1121304"/>
            <a:ext cx="1694614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3200" b="1" dirty="0"/>
              <a:t>Budżet Województwa Mazowieckiego 2026 i WPF na lata 2026-2038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08000" y="9751500"/>
            <a:ext cx="4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2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1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08000" y="9757747"/>
            <a:ext cx="57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 smtClean="0">
                <a:solidFill>
                  <a:schemeClr val="bg1"/>
                </a:solidFill>
              </a:rPr>
              <a:pPr/>
              <a:t>2</a:t>
            </a:fld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554200" y="9693632"/>
            <a:ext cx="3579100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Warszawa 202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/>
              </a:rPr>
              <a:t>5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17A8BB-22AC-B5DC-CE1F-68BC07B0A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547590"/>
              </p:ext>
            </p:extLst>
          </p:nvPr>
        </p:nvGraphicFramePr>
        <p:xfrm>
          <a:off x="660400" y="1710858"/>
          <a:ext cx="7493000" cy="762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FA0F97D-01B1-1975-17D6-95CF7BB2D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495047"/>
              </p:ext>
            </p:extLst>
          </p:nvPr>
        </p:nvGraphicFramePr>
        <p:xfrm>
          <a:off x="120701" y="5323571"/>
          <a:ext cx="8032699" cy="384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4EF6AC2B-51BC-EDB0-DDDA-6B9B18C9E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052255"/>
              </p:ext>
            </p:extLst>
          </p:nvPr>
        </p:nvGraphicFramePr>
        <p:xfrm>
          <a:off x="8839200" y="5172075"/>
          <a:ext cx="9015413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4" imgW="5762485" imgH="4333875" progId="Excel.Sheet.12">
                  <p:link updateAutomatic="1"/>
                </p:oleObj>
              </mc:Choice>
              <mc:Fallback>
                <p:oleObj name="Worksheet" r:id="rId14" imgW="5762485" imgH="4333875" progId="Excel.Sheet.12">
                  <p:link updateAutomatic="1"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4EF6AC2B-51BC-EDB0-DDDA-6B9B18C9E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39200" y="5172075"/>
                        <a:ext cx="9015413" cy="427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D0F51CC2-C941-6A1E-A3B9-9FB2192A8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03620"/>
              </p:ext>
            </p:extLst>
          </p:nvPr>
        </p:nvGraphicFramePr>
        <p:xfrm>
          <a:off x="8403054" y="1753635"/>
          <a:ext cx="9224546" cy="3721132"/>
        </p:xfrm>
        <a:graphic>
          <a:graphicData uri="http://schemas.openxmlformats.org/drawingml/2006/table">
            <a:tbl>
              <a:tblPr/>
              <a:tblGrid>
                <a:gridCol w="2597152">
                  <a:extLst>
                    <a:ext uri="{9D8B030D-6E8A-4147-A177-3AD203B41FA5}">
                      <a16:colId xmlns:a16="http://schemas.microsoft.com/office/drawing/2014/main" val="1964204381"/>
                    </a:ext>
                  </a:extLst>
                </a:gridCol>
                <a:gridCol w="1202863">
                  <a:extLst>
                    <a:ext uri="{9D8B030D-6E8A-4147-A177-3AD203B41FA5}">
                      <a16:colId xmlns:a16="http://schemas.microsoft.com/office/drawing/2014/main" val="2717964380"/>
                    </a:ext>
                  </a:extLst>
                </a:gridCol>
                <a:gridCol w="1202863">
                  <a:extLst>
                    <a:ext uri="{9D8B030D-6E8A-4147-A177-3AD203B41FA5}">
                      <a16:colId xmlns:a16="http://schemas.microsoft.com/office/drawing/2014/main" val="839239805"/>
                    </a:ext>
                  </a:extLst>
                </a:gridCol>
                <a:gridCol w="1055417">
                  <a:extLst>
                    <a:ext uri="{9D8B030D-6E8A-4147-A177-3AD203B41FA5}">
                      <a16:colId xmlns:a16="http://schemas.microsoft.com/office/drawing/2014/main" val="68348619"/>
                    </a:ext>
                  </a:extLst>
                </a:gridCol>
                <a:gridCol w="1055417">
                  <a:extLst>
                    <a:ext uri="{9D8B030D-6E8A-4147-A177-3AD203B41FA5}">
                      <a16:colId xmlns:a16="http://schemas.microsoft.com/office/drawing/2014/main" val="3163029571"/>
                    </a:ext>
                  </a:extLst>
                </a:gridCol>
                <a:gridCol w="1055417">
                  <a:extLst>
                    <a:ext uri="{9D8B030D-6E8A-4147-A177-3AD203B41FA5}">
                      <a16:colId xmlns:a16="http://schemas.microsoft.com/office/drawing/2014/main" val="3061619317"/>
                    </a:ext>
                  </a:extLst>
                </a:gridCol>
                <a:gridCol w="1055417">
                  <a:extLst>
                    <a:ext uri="{9D8B030D-6E8A-4147-A177-3AD203B41FA5}">
                      <a16:colId xmlns:a16="http://schemas.microsoft.com/office/drawing/2014/main" val="2226858537"/>
                    </a:ext>
                  </a:extLst>
                </a:gridCol>
              </a:tblGrid>
              <a:tr h="4004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Wyszczególnienie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2026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2027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2028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2029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2030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2031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505413"/>
                  </a:ext>
                </a:extLst>
              </a:tr>
              <a:tr h="2159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Dochody ogółem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6 132 544 752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5 961 231 609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6 132 030 756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6 294 190 134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6 512 057 961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6 755 807 579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03634"/>
                  </a:ext>
                </a:extLst>
              </a:tr>
              <a:tr h="2034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Dochody bieżące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5 883 186 205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5 895 231 655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6 115 050 897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6 292 596 901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6 512 035 353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6 755 784 971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533927"/>
                  </a:ext>
                </a:extLst>
              </a:tr>
              <a:tr h="2034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Dochody majątkowe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249 358 547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65 999 954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16 979 859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1 593 233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22 608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22 608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73089"/>
                  </a:ext>
                </a:extLst>
              </a:tr>
              <a:tr h="2381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Wydatki ogółem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8 081 094 702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6 248 475 634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6 289 691 038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6 001 581 968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5 928 078 461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6 158 783 461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542123"/>
                  </a:ext>
                </a:extLst>
              </a:tr>
              <a:tr h="2034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Wydatki bieżące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5 059 481 720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4 834 326 400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4 867 501 101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4 942 529 399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5 011 194 004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5 177 384 601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2117"/>
                  </a:ext>
                </a:extLst>
              </a:tr>
              <a:tr h="2034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Wydatki majątkowe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3 021 612 982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1 414 149 234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1 422 189 937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1 059 052 569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916 884 457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981 398 860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46696"/>
                  </a:ext>
                </a:extLst>
              </a:tr>
              <a:tr h="2104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Wynik budżetu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-1 948 549 950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-287 244 025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-157 660 282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292 608 166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583 979 500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597 024 118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46065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kredyt długoterminowy na pokrycie deficytu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1 879 905 549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287 244 025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157 660 282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621750"/>
                  </a:ext>
                </a:extLst>
              </a:tr>
              <a:tr h="400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Nadwyżka budżetowa z lat ubiegłych na pokrycie deficytu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111 443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742975"/>
                  </a:ext>
                </a:extLst>
              </a:tr>
              <a:tr h="5975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 przychody niezwiązane z zaciągnięciem długu na pokrycie deficytu (spłaty udzielonych pożyczek)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68 532 958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7" marR="6927" marT="6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02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593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0" y="9541342"/>
            <a:ext cx="18288000" cy="742018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52400" y="9541342"/>
            <a:ext cx="685800" cy="742018"/>
          </a:xfrm>
          <a:prstGeom prst="rect">
            <a:avLst/>
          </a:prstGeom>
        </p:spPr>
        <p:txBody>
          <a:bodyPr vert="horz" lIns="80863" tIns="40431" rIns="80863" bIns="4043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>
                <a:solidFill>
                  <a:schemeClr val="bg1"/>
                </a:solidFill>
              </a:rPr>
              <a:pPr/>
              <a:t>20</a:t>
            </a:fld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4020800" y="9591384"/>
            <a:ext cx="3962400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400" spc="186" dirty="0" err="1">
                <a:solidFill>
                  <a:srgbClr val="FFF9F9"/>
                </a:solidFill>
                <a:latin typeface="Glacial Indifference"/>
              </a:rPr>
              <a:t>Warszaw</a:t>
            </a:r>
            <a:r>
              <a:rPr lang="pl-PL" sz="2400" spc="186" dirty="0">
                <a:solidFill>
                  <a:srgbClr val="FFF9F9"/>
                </a:solidFill>
                <a:latin typeface="Glacial Indifference"/>
              </a:rPr>
              <a:t>a </a:t>
            </a:r>
            <a:r>
              <a:rPr lang="en-US" sz="2400" spc="186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400" spc="186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400" spc="186" dirty="0">
                <a:solidFill>
                  <a:srgbClr val="FFF9F9"/>
                </a:solidFill>
                <a:latin typeface="Glacial Indifference"/>
              </a:rPr>
              <a:t> r</a:t>
            </a: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9" y="599217"/>
            <a:ext cx="3898334" cy="104024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29462" y="2019544"/>
            <a:ext cx="14757379" cy="533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31"/>
              </a:spcAft>
            </a:pPr>
            <a:r>
              <a:rPr lang="pl-PL" sz="2653" b="1" dirty="0">
                <a:latin typeface="Glacial Indifference" panose="020B0604020202020204" charset="0"/>
                <a:ea typeface="Times New Roman" panose="02020603050405020304" pitchFamily="18" charset="0"/>
              </a:rPr>
              <a:t>Wydatki majątkowe w projekcie budżetu na 2026 rok według działów [w mln zł]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EEF6BEE-D2D9-A3B6-7345-1D05848673FB}"/>
              </a:ext>
            </a:extLst>
          </p:cNvPr>
          <p:cNvSpPr/>
          <p:nvPr/>
        </p:nvSpPr>
        <p:spPr>
          <a:xfrm>
            <a:off x="1371600" y="8751058"/>
            <a:ext cx="15244317" cy="790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Największe nakłady finansowe Województwo Mazowieckie przeznacza na realizację zadań w dziale „Transport i łączność”, gdzie łączne nakłady finansowe wynoszą 1 571 331 319 zł oraz w dziale  „Ochronę zdrowia”  w wysokości 445 740 998 zł. </a:t>
            </a:r>
          </a:p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655237E-1391-0818-1CCE-48C94B761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897255"/>
              </p:ext>
            </p:extLst>
          </p:nvPr>
        </p:nvGraphicFramePr>
        <p:xfrm>
          <a:off x="1828800" y="2971010"/>
          <a:ext cx="14020800" cy="583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981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516167" y="1280875"/>
            <a:ext cx="1270961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/>
            <a:r>
              <a:rPr lang="pl-PL" sz="3200" b="1" dirty="0"/>
              <a:t>WPF</a:t>
            </a:r>
            <a:r>
              <a:rPr lang="pl-PL" sz="3200" b="1" dirty="0">
                <a:solidFill>
                  <a:prstClr val="black"/>
                </a:solidFill>
              </a:rPr>
              <a:t> 2026-2038 – łączne nakłady na przedsięwzięcia = 26 874 420 225 zł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B6F15528-21DE-4FAA-801E-634DDDAF4B2B}" type="slidenum">
              <a:rPr lang="en-US" sz="1650" b="1">
                <a:solidFill>
                  <a:prstClr val="white"/>
                </a:solidFill>
                <a:latin typeface="Glacial Indifference" panose="020B0604020202020204" charset="0"/>
              </a:rPr>
              <a:pPr defTabSz="1371600"/>
              <a:t>21</a:t>
            </a:fld>
            <a:endParaRPr lang="en-US" sz="1650" b="1" dirty="0">
              <a:solidFill>
                <a:prstClr val="white"/>
              </a:solidFill>
              <a:latin typeface="Glacial Indifference" panose="020B0604020202020204" charset="0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2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52400" y="9757748"/>
            <a:ext cx="6096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B6F15528-21DE-4FAA-801E-634DDDAF4B2B}" type="slidenum">
              <a:rPr lang="en-US" sz="165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371600"/>
              <a:t>21</a:t>
            </a:fld>
            <a:endParaRPr lang="en-US" sz="165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478000" y="9693633"/>
            <a:ext cx="33528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3276"/>
              </a:lnSpc>
            </a:pPr>
            <a:r>
              <a:rPr lang="en-US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Warszawa 202</a:t>
            </a:r>
            <a:r>
              <a:rPr lang="pl-PL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5</a:t>
            </a:r>
            <a:r>
              <a:rPr lang="en-US" sz="1950" spc="177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291"/>
            <a:ext cx="3717161" cy="117632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5F45E1-5FC1-4DDF-B36C-0DF9171B4A4D}"/>
              </a:ext>
            </a:extLst>
          </p:cNvPr>
          <p:cNvGraphicFramePr/>
          <p:nvPr/>
        </p:nvGraphicFramePr>
        <p:xfrm>
          <a:off x="1066800" y="1773318"/>
          <a:ext cx="8915400" cy="252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DF2677-5E31-4354-9C03-483672E13F7F}"/>
              </a:ext>
            </a:extLst>
          </p:cNvPr>
          <p:cNvGraphicFramePr/>
          <p:nvPr/>
        </p:nvGraphicFramePr>
        <p:xfrm>
          <a:off x="1066800" y="3979569"/>
          <a:ext cx="9067800" cy="252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82DA807E-BE5C-4B0F-A79F-8C91761176A4}"/>
              </a:ext>
            </a:extLst>
          </p:cNvPr>
          <p:cNvGraphicFramePr>
            <a:graphicFrameLocks/>
          </p:cNvGraphicFramePr>
          <p:nvPr/>
        </p:nvGraphicFramePr>
        <p:xfrm>
          <a:off x="2490767" y="6291331"/>
          <a:ext cx="4788675" cy="305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/>
        </p:nvGraphicFramePr>
        <p:xfrm>
          <a:off x="10363200" y="2015634"/>
          <a:ext cx="7664875" cy="716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126231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95400" y="1287634"/>
            <a:ext cx="14782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/>
            <a:r>
              <a:rPr lang="pl-PL" sz="3200" b="1" dirty="0"/>
              <a:t>WPF 2026-2038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B6F15528-21DE-4FAA-801E-634DDDAF4B2B}" type="slidenum">
              <a:rPr lang="en-US" sz="1650" b="1">
                <a:solidFill>
                  <a:prstClr val="white"/>
                </a:solidFill>
                <a:latin typeface="Glacial Indifference" panose="020B0604020202020204" charset="0"/>
              </a:rPr>
              <a:pPr defTabSz="1371600"/>
              <a:t>22</a:t>
            </a:fld>
            <a:endParaRPr lang="en-US" sz="1650" b="1" dirty="0">
              <a:solidFill>
                <a:prstClr val="white"/>
              </a:solidFill>
              <a:latin typeface="Glacial Indifference" panose="020B0604020202020204" charset="0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38308" y="9576483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76200" y="9757748"/>
            <a:ext cx="5334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B6F15528-21DE-4FAA-801E-634DDDAF4B2B}" type="slidenum">
              <a:rPr lang="en-US" sz="1650" b="1">
                <a:solidFill>
                  <a:prstClr val="white"/>
                </a:solidFill>
                <a:latin typeface="Glacial Indifference" panose="020B0604020202020204" charset="0"/>
              </a:rPr>
              <a:pPr defTabSz="1371600"/>
              <a:t>22</a:t>
            </a:fld>
            <a:endParaRPr lang="en-US" sz="1650" b="1" dirty="0">
              <a:solidFill>
                <a:prstClr val="white"/>
              </a:solidFill>
              <a:latin typeface="Glacial Indifference" panose="020B060402020202020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249400" y="9693633"/>
            <a:ext cx="35052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3276"/>
              </a:lnSpc>
            </a:pPr>
            <a:r>
              <a:rPr lang="en-US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Warszawa 202</a:t>
            </a:r>
            <a:r>
              <a:rPr lang="pl-PL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5</a:t>
            </a:r>
            <a:r>
              <a:rPr lang="en-US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202"/>
            <a:ext cx="3717161" cy="117632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A172163-A5EB-6BAF-6A05-968D88A2FF82}"/>
              </a:ext>
            </a:extLst>
          </p:cNvPr>
          <p:cNvSpPr txBox="1"/>
          <p:nvPr/>
        </p:nvSpPr>
        <p:spPr>
          <a:xfrm>
            <a:off x="1676400" y="187388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Nakłady w poszczególnych obszarach</a:t>
            </a:r>
            <a:endParaRPr lang="pl-PL" sz="2000" dirty="0"/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F9E3FADA-43E7-639B-EF27-F428380E8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169085"/>
              </p:ext>
            </p:extLst>
          </p:nvPr>
        </p:nvGraphicFramePr>
        <p:xfrm>
          <a:off x="8975723" y="2273995"/>
          <a:ext cx="8524877" cy="672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A802407-9D93-FD2D-7BCA-71CF13C861E4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367802"/>
          <a:ext cx="8077201" cy="6618918"/>
        </p:xfrm>
        <a:graphic>
          <a:graphicData uri="http://schemas.openxmlformats.org/drawingml/2006/table">
            <a:tbl>
              <a:tblPr/>
              <a:tblGrid>
                <a:gridCol w="1970882">
                  <a:extLst>
                    <a:ext uri="{9D8B030D-6E8A-4147-A177-3AD203B41FA5}">
                      <a16:colId xmlns:a16="http://schemas.microsoft.com/office/drawing/2014/main" val="2621595116"/>
                    </a:ext>
                  </a:extLst>
                </a:gridCol>
                <a:gridCol w="1229518">
                  <a:extLst>
                    <a:ext uri="{9D8B030D-6E8A-4147-A177-3AD203B41FA5}">
                      <a16:colId xmlns:a16="http://schemas.microsoft.com/office/drawing/2014/main" val="3973609811"/>
                    </a:ext>
                  </a:extLst>
                </a:gridCol>
                <a:gridCol w="1345160">
                  <a:extLst>
                    <a:ext uri="{9D8B030D-6E8A-4147-A177-3AD203B41FA5}">
                      <a16:colId xmlns:a16="http://schemas.microsoft.com/office/drawing/2014/main" val="779059727"/>
                    </a:ext>
                  </a:extLst>
                </a:gridCol>
                <a:gridCol w="1082277">
                  <a:extLst>
                    <a:ext uri="{9D8B030D-6E8A-4147-A177-3AD203B41FA5}">
                      <a16:colId xmlns:a16="http://schemas.microsoft.com/office/drawing/2014/main" val="2695243951"/>
                    </a:ext>
                  </a:extLst>
                </a:gridCol>
                <a:gridCol w="1492403">
                  <a:extLst>
                    <a:ext uri="{9D8B030D-6E8A-4147-A177-3AD203B41FA5}">
                      <a16:colId xmlns:a16="http://schemas.microsoft.com/office/drawing/2014/main" val="1786010726"/>
                    </a:ext>
                  </a:extLst>
                </a:gridCol>
                <a:gridCol w="956961">
                  <a:extLst>
                    <a:ext uri="{9D8B030D-6E8A-4147-A177-3AD203B41FA5}">
                      <a16:colId xmlns:a16="http://schemas.microsoft.com/office/drawing/2014/main" val="2091007597"/>
                    </a:ext>
                  </a:extLst>
                </a:gridCol>
              </a:tblGrid>
              <a:tr h="18726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Obszar WPF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przedsięwzięć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Łączne nakłady na przedsięwzięcia</a:t>
                      </a:r>
                      <a:b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(do 2038 roku)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Struktura nakładów łącznych</a:t>
                      </a:r>
                      <a:b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[%]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Nakłady na przedsięwzięcia w 2026 roku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Struktura nakładów w 2026 roku</a:t>
                      </a:r>
                      <a:b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[%]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70210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DROGI WOJEWÓDZKIE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3 882 441 920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1 014 282 768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62963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416 476 388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201 876 634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91825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OCHRONA ZDROWIA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1 835 728 830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479 369 501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67560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POLITYKA SPOŁECZNA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443 739 768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105 138 492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082140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14 850 891 331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1 490 059 524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648"/>
                  </a:ext>
                </a:extLst>
              </a:tr>
              <a:tr h="75899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ADMINISTRACJA PUBLICZNA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723 610 027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226 497 030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695035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EDUKACJA I SPORT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225 044 231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61 638 185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530806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ROZWÓJ REGIONALNY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1 378 445 655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309 858 272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54065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OCHRONA ŚRODOWISKA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138 506 674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67 119 026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747779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PROGRAMY WSPARCIA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2 979 535 401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650 254 103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35803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26 874 420 225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4 606 093 535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6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612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26400" y="1025687"/>
            <a:ext cx="15468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Największe łączne nakłady w WPF do 2038 roku w poszczególnych obszarach (cz. 1)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1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228600" y="9757748"/>
            <a:ext cx="4572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554200" y="9693633"/>
            <a:ext cx="35814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Warszawa 202</a:t>
            </a:r>
            <a:r>
              <a:rPr kumimoji="0" lang="pl-PL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5</a:t>
            </a: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 r.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817465"/>
          <a:ext cx="16230600" cy="733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4FA4D5-D8F0-4B04-ACAA-BD6527EEF00B}"/>
              </a:ext>
            </a:extLst>
          </p:cNvPr>
          <p:cNvGraphicFramePr/>
          <p:nvPr/>
        </p:nvGraphicFramePr>
        <p:xfrm>
          <a:off x="2367000" y="2093004"/>
          <a:ext cx="13787400" cy="757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5F02B1A7-13D0-4AED-AC0C-6FA0F7D87E23}"/>
              </a:ext>
            </a:extLst>
          </p:cNvPr>
          <p:cNvSpPr/>
          <p:nvPr/>
        </p:nvSpPr>
        <p:spPr>
          <a:xfrm>
            <a:off x="4076700" y="1778000"/>
            <a:ext cx="2019300" cy="152156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3 882 mln zł</a:t>
            </a:r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5C72D5E6-D31A-4541-9135-19724CDBF04A}"/>
              </a:ext>
            </a:extLst>
          </p:cNvPr>
          <p:cNvSpPr/>
          <p:nvPr/>
        </p:nvSpPr>
        <p:spPr>
          <a:xfrm>
            <a:off x="8686800" y="1670669"/>
            <a:ext cx="1905000" cy="1521567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A513DD5A-B669-4C10-A4C4-C598A20B0CD5}"/>
              </a:ext>
            </a:extLst>
          </p:cNvPr>
          <p:cNvSpPr/>
          <p:nvPr/>
        </p:nvSpPr>
        <p:spPr>
          <a:xfrm>
            <a:off x="13487400" y="1618437"/>
            <a:ext cx="2133600" cy="152156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1 836 mln zł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5F75345-8FA1-BF5E-D8DF-F6451B2A78F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" y="36027"/>
            <a:ext cx="3717161" cy="9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40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26400" y="911942"/>
            <a:ext cx="15468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Największe łączne nakłady w WPF do 2038 roku w poszczególnych obszarach (cz. 2)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1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228600" y="9757748"/>
            <a:ext cx="4572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554200" y="9693633"/>
            <a:ext cx="35814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Warszawa 202</a:t>
            </a:r>
            <a:r>
              <a:rPr kumimoji="0" lang="pl-PL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5</a:t>
            </a: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 r.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79500" y="2143633"/>
          <a:ext cx="16230600" cy="727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4FA4D5-D8F0-4B04-ACAA-BD6527EEF00B}"/>
              </a:ext>
            </a:extLst>
          </p:cNvPr>
          <p:cNvGraphicFramePr/>
          <p:nvPr/>
        </p:nvGraphicFramePr>
        <p:xfrm>
          <a:off x="2367000" y="2104826"/>
          <a:ext cx="13787400" cy="757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AEF5438E-7C53-4ACE-A181-48FE655AF4F2}"/>
              </a:ext>
            </a:extLst>
          </p:cNvPr>
          <p:cNvSpPr/>
          <p:nvPr/>
        </p:nvSpPr>
        <p:spPr>
          <a:xfrm>
            <a:off x="8610600" y="1670010"/>
            <a:ext cx="2286000" cy="152156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14 851 mln zł</a:t>
            </a: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568AB471-A5BC-49E8-8861-4DFE15E91C67}"/>
              </a:ext>
            </a:extLst>
          </p:cNvPr>
          <p:cNvSpPr/>
          <p:nvPr/>
        </p:nvSpPr>
        <p:spPr>
          <a:xfrm>
            <a:off x="3886200" y="1709143"/>
            <a:ext cx="1905000" cy="152156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643318A3-053B-4106-89B5-BD735660491B}"/>
              </a:ext>
            </a:extLst>
          </p:cNvPr>
          <p:cNvSpPr/>
          <p:nvPr/>
        </p:nvSpPr>
        <p:spPr>
          <a:xfrm>
            <a:off x="13601700" y="1643577"/>
            <a:ext cx="1905000" cy="1521567"/>
          </a:xfrm>
          <a:prstGeom prst="downArrow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70FBE508-F27E-F8B8-B685-16F30F05C3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1202"/>
            <a:ext cx="3200400" cy="8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62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014612"/>
            <a:ext cx="15468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Największe łączne nakłady w WPF do 2038 roku w poszczególnych obszarach (cz.3)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1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228600" y="9757748"/>
            <a:ext cx="4572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782800" y="9693633"/>
            <a:ext cx="33528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Warszawa 202</a:t>
            </a:r>
            <a:r>
              <a:rPr kumimoji="0" lang="pl-PL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5</a:t>
            </a: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 r.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817465"/>
          <a:ext cx="16230600" cy="727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4FA4D5-D8F0-4B04-ACAA-BD6527EEF00B}"/>
              </a:ext>
            </a:extLst>
          </p:cNvPr>
          <p:cNvGraphicFramePr/>
          <p:nvPr/>
        </p:nvGraphicFramePr>
        <p:xfrm>
          <a:off x="2204138" y="2216713"/>
          <a:ext cx="14479249" cy="757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2D6CBFD2-5BBF-41D5-AD47-EB5F7612B049}"/>
              </a:ext>
            </a:extLst>
          </p:cNvPr>
          <p:cNvSpPr/>
          <p:nvPr/>
        </p:nvSpPr>
        <p:spPr>
          <a:xfrm>
            <a:off x="3822700" y="1817465"/>
            <a:ext cx="1905000" cy="152156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prstClr val="white"/>
                </a:solidFill>
                <a:latin typeface="Calibri"/>
              </a:rPr>
              <a:t>225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02011C57-62EE-4DDD-BF3D-CDB7702C99D2}"/>
              </a:ext>
            </a:extLst>
          </p:cNvPr>
          <p:cNvSpPr/>
          <p:nvPr/>
        </p:nvSpPr>
        <p:spPr>
          <a:xfrm>
            <a:off x="14020800" y="1771084"/>
            <a:ext cx="1905000" cy="152156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prstClr val="white"/>
                </a:solidFill>
                <a:latin typeface="Calibri"/>
              </a:rPr>
              <a:t>139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AE579EBD-465D-4070-97F6-DFDF5045F371}"/>
              </a:ext>
            </a:extLst>
          </p:cNvPr>
          <p:cNvSpPr/>
          <p:nvPr/>
        </p:nvSpPr>
        <p:spPr>
          <a:xfrm>
            <a:off x="8921750" y="1791654"/>
            <a:ext cx="1905000" cy="152156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1 378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BEB8AB6-C6B8-26E2-1933-1668A99B03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-1"/>
            <a:ext cx="3276599" cy="10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5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014612"/>
            <a:ext cx="15468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Największe łączne nakłady w WPF do 2038 roku w poszczególnych obszarach (cz.4)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1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52400" y="9534527"/>
            <a:ext cx="533400" cy="752474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782800" y="9693633"/>
            <a:ext cx="33528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Warszawa 202</a:t>
            </a:r>
            <a:r>
              <a:rPr kumimoji="0" lang="pl-PL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5</a:t>
            </a: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 r.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4FA4D5-D8F0-4B04-ACAA-BD6527EEF00B}"/>
              </a:ext>
            </a:extLst>
          </p:cNvPr>
          <p:cNvGraphicFramePr/>
          <p:nvPr/>
        </p:nvGraphicFramePr>
        <p:xfrm>
          <a:off x="2204138" y="2216713"/>
          <a:ext cx="14479249" cy="757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AE579EBD-465D-4070-97F6-DFDF5045F371}"/>
              </a:ext>
            </a:extLst>
          </p:cNvPr>
          <p:cNvSpPr/>
          <p:nvPr/>
        </p:nvSpPr>
        <p:spPr>
          <a:xfrm>
            <a:off x="8915400" y="1674984"/>
            <a:ext cx="1905000" cy="152156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lang="pl-PL" sz="2400" b="1" dirty="0">
                <a:solidFill>
                  <a:prstClr val="white"/>
                </a:solidFill>
                <a:latin typeface="Calibri"/>
              </a:rPr>
              <a:t>98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EE91417D-01C0-D9E2-8149-1C068CD64B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1202"/>
            <a:ext cx="3276600" cy="9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7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590912"/>
            <a:ext cx="18288000" cy="696088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13792200" y="9723988"/>
            <a:ext cx="5179327" cy="32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7098">
              <a:lnSpc>
                <a:spcPts val="2686"/>
              </a:lnSpc>
              <a:defRPr/>
            </a:pPr>
            <a:r>
              <a:rPr lang="en-US" sz="2066" spc="144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066" spc="144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066" spc="144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066" spc="144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066" spc="144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92630" y="3241506"/>
            <a:ext cx="5157278" cy="696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87098">
              <a:lnSpc>
                <a:spcPts val="5783"/>
              </a:lnSpc>
              <a:spcBef>
                <a:spcPct val="0"/>
              </a:spcBef>
              <a:defRPr/>
            </a:pPr>
            <a:r>
              <a:rPr lang="pl-PL" sz="4131" b="1" dirty="0">
                <a:solidFill>
                  <a:srgbClr val="545454"/>
                </a:solidFill>
                <a:latin typeface="Glacial Indifference" panose="020B0604020202020204" charset="0"/>
              </a:rPr>
              <a:t>Dziękuję</a:t>
            </a:r>
            <a:r>
              <a:rPr lang="en-US" sz="4131" b="1" dirty="0">
                <a:solidFill>
                  <a:srgbClr val="545454"/>
                </a:solidFill>
                <a:latin typeface="Glacial Indifference" panose="020B0604020202020204" charset="0"/>
              </a:rPr>
              <a:t> za </a:t>
            </a:r>
            <a:r>
              <a:rPr lang="pl-PL" sz="4131" b="1" dirty="0">
                <a:solidFill>
                  <a:srgbClr val="545454"/>
                </a:solidFill>
                <a:latin typeface="Glacial Indifference" panose="020B0604020202020204" charset="0"/>
              </a:rPr>
              <a:t>uwagę</a:t>
            </a:r>
          </a:p>
        </p:txBody>
      </p:sp>
    </p:spTree>
    <p:extLst>
      <p:ext uri="{BB962C8B-B14F-4D97-AF65-F5344CB8AC3E}">
        <p14:creationId xmlns:p14="http://schemas.microsoft.com/office/powerpoint/2010/main" val="19873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33399" y="1584002"/>
            <a:ext cx="1694614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3200" b="1" dirty="0"/>
              <a:t>Nadwyżka operacyjna </a:t>
            </a:r>
            <a:r>
              <a:rPr lang="pl-PL" sz="3200" kern="0" dirty="0">
                <a:latin typeface="Glacial Indifference" panose="020B0604020202020204" charset="0"/>
              </a:rPr>
              <a:t>(D</a:t>
            </a:r>
            <a:r>
              <a:rPr lang="pl-PL" sz="3200" kern="0" baseline="-25000" dirty="0">
                <a:latin typeface="Glacial Indifference" panose="020B0604020202020204" charset="0"/>
              </a:rPr>
              <a:t>BIEŻĄCE </a:t>
            </a:r>
            <a:r>
              <a:rPr lang="pl-PL" sz="3200" kern="0" dirty="0">
                <a:latin typeface="Glacial Indifference" panose="020B0604020202020204" charset="0"/>
              </a:rPr>
              <a:t>- W</a:t>
            </a:r>
            <a:r>
              <a:rPr lang="pl-PL" sz="3200" kern="0" baseline="-25000" dirty="0">
                <a:latin typeface="Glacial Indifference" panose="020B0604020202020204" charset="0"/>
              </a:rPr>
              <a:t>BIEŻĄCE</a:t>
            </a:r>
            <a:r>
              <a:rPr lang="pl-PL" sz="3200" kern="0" dirty="0">
                <a:latin typeface="Glacial Indifference" panose="020B0604020202020204" charset="0"/>
              </a:rPr>
              <a:t>)</a:t>
            </a:r>
            <a:endParaRPr lang="pl-PL" sz="3200" b="1" dirty="0"/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08000" y="9751500"/>
            <a:ext cx="4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3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437554"/>
            <a:ext cx="18288000" cy="849446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08000" y="9757747"/>
            <a:ext cx="57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 smtClean="0">
                <a:solidFill>
                  <a:schemeClr val="bg1"/>
                </a:solidFill>
              </a:rPr>
              <a:pPr/>
              <a:t>3</a:t>
            </a:fld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554200" y="9693632"/>
            <a:ext cx="3579100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pic>
        <p:nvPicPr>
          <p:cNvPr id="12" name="Obraz 11" descr="Obraz zawierający tekst, design, sztuka">
            <a:extLst>
              <a:ext uri="{FF2B5EF4-FFF2-40B4-BE49-F238E27FC236}">
                <a16:creationId xmlns:a16="http://schemas.microsoft.com/office/drawing/2014/main" id="{8DC146E4-F30C-4076-B9FF-C96CF9B81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3" y="2247092"/>
            <a:ext cx="6212357" cy="6630208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F6C6081-1B99-D363-191B-4FB92CF95C64}"/>
              </a:ext>
            </a:extLst>
          </p:cNvPr>
          <p:cNvSpPr txBox="1"/>
          <p:nvPr/>
        </p:nvSpPr>
        <p:spPr>
          <a:xfrm>
            <a:off x="1752600" y="3585003"/>
            <a:ext cx="4114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Nadwyżka operacyjna  jest wielkością informującą, ile środków finansowych pozostaje po pokryciu najważniejszych wydatków związanych z bieżącym funkcjonowaniem jednostki samorządu terytorialnego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C7A2A78F-0C99-3161-AD76-C913C5C97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837154"/>
              </p:ext>
            </p:extLst>
          </p:nvPr>
        </p:nvGraphicFramePr>
        <p:xfrm>
          <a:off x="7391400" y="2636698"/>
          <a:ext cx="9829800" cy="585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4610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08000" y="9751500"/>
            <a:ext cx="4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Glacial Indifference" panose="020B0604020202020204" charset="0"/>
              </a:rPr>
              <a:pPr/>
              <a:t>4</a:t>
            </a:fld>
            <a:endParaRPr lang="en-US" sz="200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11323" y="9587101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08000" y="9757747"/>
            <a:ext cx="57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 smtClean="0">
                <a:solidFill>
                  <a:schemeClr val="bg1"/>
                </a:solidFill>
                <a:latin typeface="Glacial Indifference" panose="020B0604020202020204" charset="0"/>
              </a:rPr>
              <a:pPr/>
              <a:t>4</a:t>
            </a:fld>
            <a:endParaRPr lang="en-US" sz="165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782800" y="9693632"/>
            <a:ext cx="3350500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Warszawa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 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20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25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302999" y="1136002"/>
            <a:ext cx="1326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Dług Województwa Mazowieckiego oszacowany na potrzeby WPF 2026 -2038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FB5007A-55BF-C506-5F68-9569DED9E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321190"/>
            <a:ext cx="3232752" cy="191730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645FF68-7423-25C2-B9A2-0DA5A0964C8C}"/>
              </a:ext>
            </a:extLst>
          </p:cNvPr>
          <p:cNvSpPr txBox="1"/>
          <p:nvPr/>
        </p:nvSpPr>
        <p:spPr>
          <a:xfrm>
            <a:off x="2190061" y="1617197"/>
            <a:ext cx="2558752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DŁUG 2026 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4 187 mln zł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BFAFB7D-87F9-B3DB-D4F1-DF1F064DB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921826"/>
              </p:ext>
            </p:extLst>
          </p:nvPr>
        </p:nvGraphicFramePr>
        <p:xfrm>
          <a:off x="1069137" y="3344132"/>
          <a:ext cx="7389065" cy="5806860"/>
        </p:xfrm>
        <a:graphic>
          <a:graphicData uri="http://schemas.openxmlformats.org/drawingml/2006/table">
            <a:tbl>
              <a:tblPr/>
              <a:tblGrid>
                <a:gridCol w="512452">
                  <a:extLst>
                    <a:ext uri="{9D8B030D-6E8A-4147-A177-3AD203B41FA5}">
                      <a16:colId xmlns:a16="http://schemas.microsoft.com/office/drawing/2014/main" val="2830482245"/>
                    </a:ext>
                  </a:extLst>
                </a:gridCol>
                <a:gridCol w="1542236">
                  <a:extLst>
                    <a:ext uri="{9D8B030D-6E8A-4147-A177-3AD203B41FA5}">
                      <a16:colId xmlns:a16="http://schemas.microsoft.com/office/drawing/2014/main" val="3254483760"/>
                    </a:ext>
                  </a:extLst>
                </a:gridCol>
                <a:gridCol w="1229884">
                  <a:extLst>
                    <a:ext uri="{9D8B030D-6E8A-4147-A177-3AD203B41FA5}">
                      <a16:colId xmlns:a16="http://schemas.microsoft.com/office/drawing/2014/main" val="64549323"/>
                    </a:ext>
                  </a:extLst>
                </a:gridCol>
                <a:gridCol w="1249406">
                  <a:extLst>
                    <a:ext uri="{9D8B030D-6E8A-4147-A177-3AD203B41FA5}">
                      <a16:colId xmlns:a16="http://schemas.microsoft.com/office/drawing/2014/main" val="4109769910"/>
                    </a:ext>
                  </a:extLst>
                </a:gridCol>
                <a:gridCol w="1273808">
                  <a:extLst>
                    <a:ext uri="{9D8B030D-6E8A-4147-A177-3AD203B41FA5}">
                      <a16:colId xmlns:a16="http://schemas.microsoft.com/office/drawing/2014/main" val="2347567444"/>
                    </a:ext>
                  </a:extLst>
                </a:gridCol>
                <a:gridCol w="1581279">
                  <a:extLst>
                    <a:ext uri="{9D8B030D-6E8A-4147-A177-3AD203B41FA5}">
                      <a16:colId xmlns:a16="http://schemas.microsoft.com/office/drawing/2014/main" val="2303108015"/>
                    </a:ext>
                  </a:extLst>
                </a:gridCol>
              </a:tblGrid>
              <a:tr h="10920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Kwota kredytów i pożyczek w PLN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Wartość kredytu CEB  w PLN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Przychody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Rozchody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Razem dług na koniec roku budżetowego</a:t>
                      </a:r>
                      <a:b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75810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1 469 892 466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97 761 336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1 000 000 000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260 094 452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2 307 559 350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16012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2 234 919 347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72 640 003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2 170 000 000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290 094 451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4 187 464 899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95274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4 139 946 228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47 518 671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507 094 455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4 405 370 444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691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4 382 973 109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22 397 335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565 671 776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4 529 698 668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450015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4 518 500 000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11 198 668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581 698 668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4 218 000 000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47159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4 218 000 000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3 617 500 000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52284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3 617 500 000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3 017 000 000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11367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3 017 000 000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2 416 500 000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507650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2 416 500 000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1 816 000 000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442160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1 816 000 000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610 500 000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1 205 500 000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19596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1 205 500 000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430 500 000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60636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430 500 000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344 500 000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27249"/>
                  </a:ext>
                </a:extLst>
              </a:tr>
              <a:tr h="3354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344 500 000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213 500 000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131 000 000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46188"/>
                  </a:ext>
                </a:extLst>
              </a:tr>
              <a:tr h="3540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131 000 000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131 000 000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25064"/>
                  </a:ext>
                </a:extLst>
              </a:tr>
            </a:tbl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3F123EB-9DB3-4772-8CE4-E0A1017D2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828391"/>
              </p:ext>
            </p:extLst>
          </p:nvPr>
        </p:nvGraphicFramePr>
        <p:xfrm>
          <a:off x="8686800" y="2247900"/>
          <a:ext cx="887729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292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08000" y="9751500"/>
            <a:ext cx="4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Glacial Indifference" panose="020B0604020202020204" charset="0"/>
              </a:rPr>
              <a:pPr/>
              <a:t>5</a:t>
            </a:fld>
            <a:endParaRPr lang="en-US" sz="200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0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08000" y="9751501"/>
            <a:ext cx="577800" cy="371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 smtClean="0">
                <a:solidFill>
                  <a:schemeClr val="bg1"/>
                </a:solidFill>
                <a:latin typeface="Glacial Indifference" panose="020B0604020202020204" charset="0"/>
              </a:rPr>
              <a:pPr/>
              <a:t>5</a:t>
            </a:fld>
            <a:endParaRPr lang="en-US" sz="165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782800" y="9693632"/>
            <a:ext cx="3350500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Warszawa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 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20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25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380474" y="1287632"/>
            <a:ext cx="1326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Indywidualny wskaźnik zadłużenia (art. 243 </a:t>
            </a:r>
            <a:r>
              <a:rPr lang="pl-PL" sz="3200" b="1" dirty="0" err="1"/>
              <a:t>uofp</a:t>
            </a:r>
            <a:r>
              <a:rPr lang="pl-PL" sz="3200" b="1" dirty="0"/>
              <a:t>) oraz obsługa zadłużenia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447336"/>
              </p:ext>
            </p:extLst>
          </p:nvPr>
        </p:nvGraphicFramePr>
        <p:xfrm>
          <a:off x="9448800" y="2705100"/>
          <a:ext cx="7696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94E16FF-B927-4B8F-B524-1B08277DA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22465"/>
              </p:ext>
            </p:extLst>
          </p:nvPr>
        </p:nvGraphicFramePr>
        <p:xfrm>
          <a:off x="1295400" y="2132900"/>
          <a:ext cx="72390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029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153272" y="9218454"/>
            <a:ext cx="376190" cy="322888"/>
          </a:xfrm>
          <a:prstGeom prst="rect">
            <a:avLst/>
          </a:prstGeom>
        </p:spPr>
        <p:txBody>
          <a:bodyPr vert="horz" lIns="80863" tIns="40431" rIns="80863" bIns="4043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769" b="1">
                <a:solidFill>
                  <a:schemeClr val="bg1"/>
                </a:solidFill>
              </a:rPr>
              <a:pPr/>
              <a:t>6</a:t>
            </a:fld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18762" y="9652153"/>
            <a:ext cx="18288000" cy="618936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153272" y="9223978"/>
            <a:ext cx="446928" cy="322888"/>
          </a:xfrm>
          <a:prstGeom prst="rect">
            <a:avLst/>
          </a:prstGeom>
        </p:spPr>
        <p:txBody>
          <a:bodyPr vert="horz" lIns="80863" tIns="40431" rIns="80863" bIns="4043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3487400" y="9687783"/>
            <a:ext cx="5321404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400" spc="186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400" spc="186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400" spc="186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400" spc="186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400" spc="186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9" y="599217"/>
            <a:ext cx="3898334" cy="104024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001160" y="2221346"/>
            <a:ext cx="13746599" cy="50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sz="2653" b="1" dirty="0">
                <a:solidFill>
                  <a:srgbClr val="000000"/>
                </a:solidFill>
                <a:latin typeface="Glacial Indifference" panose="020B0604020202020204" charset="0"/>
              </a:rPr>
              <a:t>Źródła planu dochodów – Projekt budżetu na 2026 rok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9BD3FFE-BB6B-3571-8061-75E3585D780C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3791109"/>
          <a:ext cx="6481810" cy="3642360"/>
        </p:xfrm>
        <a:graphic>
          <a:graphicData uri="http://schemas.openxmlformats.org/drawingml/2006/table">
            <a:tbl>
              <a:tblPr/>
              <a:tblGrid>
                <a:gridCol w="3030645">
                  <a:extLst>
                    <a:ext uri="{9D8B030D-6E8A-4147-A177-3AD203B41FA5}">
                      <a16:colId xmlns:a16="http://schemas.microsoft.com/office/drawing/2014/main" val="1680811030"/>
                    </a:ext>
                  </a:extLst>
                </a:gridCol>
                <a:gridCol w="1740083">
                  <a:extLst>
                    <a:ext uri="{9D8B030D-6E8A-4147-A177-3AD203B41FA5}">
                      <a16:colId xmlns:a16="http://schemas.microsoft.com/office/drawing/2014/main" val="3264570432"/>
                    </a:ext>
                  </a:extLst>
                </a:gridCol>
                <a:gridCol w="1711082">
                  <a:extLst>
                    <a:ext uri="{9D8B030D-6E8A-4147-A177-3AD203B41FA5}">
                      <a16:colId xmlns:a16="http://schemas.microsoft.com/office/drawing/2014/main" val="2996975603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Źródła dochodów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Procent ogółu  dochodów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Projekt planu dochodów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2038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82202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Dotacje celowe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294 404 327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8559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Dotacje celowe na programy operacyjne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208 665 687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6242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Płatności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303 447 498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0731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133 769 953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454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dochody celowe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100 407 061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5401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dotacje celowe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9 768 341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5198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Udziały w podatkach stanowiących dochód budżetu państwa</a:t>
                      </a:r>
                      <a:b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5 082 081 885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90956"/>
                  </a:ext>
                </a:extLst>
              </a:tr>
              <a:tr h="285750"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6 132 544 752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622979"/>
                  </a:ext>
                </a:extLst>
              </a:tr>
            </a:tbl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3FE2958D-FD5E-9B8F-D7BE-C44467924992}"/>
              </a:ext>
            </a:extLst>
          </p:cNvPr>
          <p:cNvGraphicFramePr>
            <a:graphicFrameLocks/>
          </p:cNvGraphicFramePr>
          <p:nvPr/>
        </p:nvGraphicFramePr>
        <p:xfrm>
          <a:off x="8077200" y="3064351"/>
          <a:ext cx="7772399" cy="543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Symbol zastępczy numeru slajdu 18">
            <a:extLst>
              <a:ext uri="{FF2B5EF4-FFF2-40B4-BE49-F238E27FC236}">
                <a16:creationId xmlns:a16="http://schemas.microsoft.com/office/drawing/2014/main" id="{D78F78EB-5021-E25D-71CD-DB2F1EEA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9681462"/>
            <a:ext cx="533400" cy="589627"/>
          </a:xfrm>
        </p:spPr>
        <p:txBody>
          <a:bodyPr/>
          <a:lstStyle/>
          <a:p>
            <a:fld id="{DF322F55-1D22-4B42-8BE0-8B6EA79EF6B4}" type="slidenum">
              <a:rPr lang="pl-PL" sz="1650" b="1" smtClean="0">
                <a:solidFill>
                  <a:schemeClr val="bg1"/>
                </a:solidFill>
                <a:latin typeface="Glacial Indifference" panose="020B0604020202020204" charset="0"/>
              </a:rPr>
              <a:t>6</a:t>
            </a:fld>
            <a:endParaRPr lang="pl-PL" sz="165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9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471125" y="1841621"/>
            <a:ext cx="13365775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 sz="2800" dirty="0"/>
              <a:t>Dochody w podziale na własne i dotacyjne w projekcie budżetu na 2026 rok</a:t>
            </a:r>
          </a:p>
        </p:txBody>
      </p:sp>
      <p:sp>
        <p:nvSpPr>
          <p:cNvPr id="11" name="AutoShape 2"/>
          <p:cNvSpPr/>
          <p:nvPr/>
        </p:nvSpPr>
        <p:spPr>
          <a:xfrm>
            <a:off x="10012" y="9568287"/>
            <a:ext cx="18288000" cy="745658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230855" y="9779673"/>
            <a:ext cx="531146" cy="322888"/>
          </a:xfrm>
          <a:prstGeom prst="rect">
            <a:avLst/>
          </a:prstGeom>
        </p:spPr>
        <p:txBody>
          <a:bodyPr vert="horz" lIns="80863" tIns="40431" rIns="80863" bIns="4043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769" b="1">
                <a:solidFill>
                  <a:schemeClr val="bg1"/>
                </a:solidFill>
              </a:rPr>
              <a:pPr/>
              <a:t>7</a:t>
            </a:fld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067779" y="9740741"/>
            <a:ext cx="16686821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449"/>
              </a:lnSpc>
            </a:pPr>
            <a:r>
              <a:rPr lang="en-US" sz="2400" spc="186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400" spc="186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400" spc="186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400" spc="186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400" spc="186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9" y="599217"/>
            <a:ext cx="3898334" cy="1040249"/>
          </a:xfrm>
          <a:prstGeom prst="rect">
            <a:avLst/>
          </a:prstGeom>
        </p:spPr>
      </p:pic>
      <p:graphicFrame>
        <p:nvGraphicFramePr>
          <p:cNvPr id="16" name="Wykres 15"/>
          <p:cNvGraphicFramePr>
            <a:graphicFrameLocks/>
          </p:cNvGraphicFramePr>
          <p:nvPr/>
        </p:nvGraphicFramePr>
        <p:xfrm>
          <a:off x="7239000" y="3137579"/>
          <a:ext cx="8107991" cy="550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B017D13-8354-08F0-6322-C194F2BED0B8}"/>
              </a:ext>
            </a:extLst>
          </p:cNvPr>
          <p:cNvGraphicFramePr>
            <a:graphicFrameLocks noGrp="1"/>
          </p:cNvGraphicFramePr>
          <p:nvPr/>
        </p:nvGraphicFramePr>
        <p:xfrm>
          <a:off x="819316" y="3454398"/>
          <a:ext cx="6953083" cy="4432301"/>
        </p:xfrm>
        <a:graphic>
          <a:graphicData uri="http://schemas.openxmlformats.org/drawingml/2006/table">
            <a:tbl>
              <a:tblPr/>
              <a:tblGrid>
                <a:gridCol w="3250995">
                  <a:extLst>
                    <a:ext uri="{9D8B030D-6E8A-4147-A177-3AD203B41FA5}">
                      <a16:colId xmlns:a16="http://schemas.microsoft.com/office/drawing/2014/main" val="2967588755"/>
                    </a:ext>
                  </a:extLst>
                </a:gridCol>
                <a:gridCol w="1866599">
                  <a:extLst>
                    <a:ext uri="{9D8B030D-6E8A-4147-A177-3AD203B41FA5}">
                      <a16:colId xmlns:a16="http://schemas.microsoft.com/office/drawing/2014/main" val="986079458"/>
                    </a:ext>
                  </a:extLst>
                </a:gridCol>
                <a:gridCol w="1835489">
                  <a:extLst>
                    <a:ext uri="{9D8B030D-6E8A-4147-A177-3AD203B41FA5}">
                      <a16:colId xmlns:a16="http://schemas.microsoft.com/office/drawing/2014/main" val="2510334988"/>
                    </a:ext>
                  </a:extLst>
                </a:gridCol>
              </a:tblGrid>
              <a:tr h="8172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Źródła dochodów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dochodów 2026 roku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Struktura dochodów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29390"/>
                  </a:ext>
                </a:extLst>
              </a:tr>
              <a:tr h="11679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DOTACJE: z budżetu państwa, od JST, z 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816 285 853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954480"/>
                  </a:ext>
                </a:extLst>
              </a:tr>
              <a:tr h="7508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Udziały w podatkach PIT i CIT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5 082 081 885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511749"/>
                  </a:ext>
                </a:extLst>
              </a:tr>
              <a:tr h="9454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 WŁASNE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234 177 014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54683"/>
                  </a:ext>
                </a:extLst>
              </a:tr>
              <a:tr h="7508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6 132 544 752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411223"/>
                  </a:ext>
                </a:extLst>
              </a:tr>
            </a:tbl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BB7868E-7A5F-A8AC-F15D-BF63D73A4E45}"/>
              </a:ext>
            </a:extLst>
          </p:cNvPr>
          <p:cNvGraphicFramePr>
            <a:graphicFrameLocks/>
          </p:cNvGraphicFramePr>
          <p:nvPr/>
        </p:nvGraphicFramePr>
        <p:xfrm>
          <a:off x="8458200" y="3137579"/>
          <a:ext cx="7848600" cy="517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309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471125" y="1841621"/>
            <a:ext cx="13365775" cy="106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7"/>
              </a:lnSpc>
              <a:spcBef>
                <a:spcPct val="0"/>
              </a:spcBef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Porównanie udziałów Województwa Mazowieckiego w podatkach stanowiących dochód budżetu państwa       w 2025 r.  z projektem budżetu na 2026 r. </a:t>
            </a:r>
          </a:p>
        </p:txBody>
      </p:sp>
      <p:sp>
        <p:nvSpPr>
          <p:cNvPr id="11" name="AutoShape 2"/>
          <p:cNvSpPr/>
          <p:nvPr/>
        </p:nvSpPr>
        <p:spPr>
          <a:xfrm>
            <a:off x="12701" y="9715341"/>
            <a:ext cx="18288000" cy="618936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230855" y="9779673"/>
            <a:ext cx="531146" cy="322888"/>
          </a:xfrm>
          <a:prstGeom prst="rect">
            <a:avLst/>
          </a:prstGeom>
        </p:spPr>
        <p:txBody>
          <a:bodyPr vert="horz" lIns="80863" tIns="40431" rIns="80863" bIns="4043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769" b="1">
                <a:solidFill>
                  <a:schemeClr val="bg1"/>
                </a:solidFill>
              </a:rPr>
              <a:pPr/>
              <a:t>8</a:t>
            </a:fld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3629368" y="9740741"/>
            <a:ext cx="4427777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400" spc="186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299" spc="186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299" spc="186" dirty="0">
                <a:solidFill>
                  <a:srgbClr val="FFF9F9"/>
                </a:solidFill>
                <a:latin typeface="Glacial Indifference"/>
              </a:rPr>
              <a:t>25</a:t>
            </a: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9" y="599217"/>
            <a:ext cx="3898334" cy="1040249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63DF520-B2C6-E655-C043-8189327ED230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3695700"/>
          <a:ext cx="12877799" cy="4142548"/>
        </p:xfrm>
        <a:graphic>
          <a:graphicData uri="http://schemas.openxmlformats.org/drawingml/2006/table">
            <a:tbl>
              <a:tblPr/>
              <a:tblGrid>
                <a:gridCol w="4090256">
                  <a:extLst>
                    <a:ext uri="{9D8B030D-6E8A-4147-A177-3AD203B41FA5}">
                      <a16:colId xmlns:a16="http://schemas.microsoft.com/office/drawing/2014/main" val="3913716000"/>
                    </a:ext>
                  </a:extLst>
                </a:gridCol>
                <a:gridCol w="2929181">
                  <a:extLst>
                    <a:ext uri="{9D8B030D-6E8A-4147-A177-3AD203B41FA5}">
                      <a16:colId xmlns:a16="http://schemas.microsoft.com/office/drawing/2014/main" val="2312783798"/>
                    </a:ext>
                  </a:extLst>
                </a:gridCol>
                <a:gridCol w="2929181">
                  <a:extLst>
                    <a:ext uri="{9D8B030D-6E8A-4147-A177-3AD203B41FA5}">
                      <a16:colId xmlns:a16="http://schemas.microsoft.com/office/drawing/2014/main" val="602350584"/>
                    </a:ext>
                  </a:extLst>
                </a:gridCol>
                <a:gridCol w="2929181">
                  <a:extLst>
                    <a:ext uri="{9D8B030D-6E8A-4147-A177-3AD203B41FA5}">
                      <a16:colId xmlns:a16="http://schemas.microsoft.com/office/drawing/2014/main" val="4050073815"/>
                    </a:ext>
                  </a:extLst>
                </a:gridCol>
              </a:tblGrid>
              <a:tr h="84489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 PODATKOWE, w tym: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Budżet 2025 roku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budżetu 2026 roku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Różnica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98387"/>
                  </a:ext>
                </a:extLst>
              </a:tr>
              <a:tr h="861741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Udziały w podatkach stanowiących dochód budżetu państwa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4 866 322 245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5 082 081 885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215 759 640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33456"/>
                  </a:ext>
                </a:extLst>
              </a:tr>
              <a:tr h="103264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Podatek dochodowy od osób fizycznych (PIT)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1 240 602 784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1 360 145 905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119 543 121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969169"/>
                  </a:ext>
                </a:extLst>
              </a:tr>
              <a:tr h="83315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Podatek dochodowy od osób prawnych (CIT)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3 625 719 461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3 721 935 980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96 216 519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690550"/>
                  </a:ext>
                </a:extLst>
              </a:tr>
              <a:tr h="5701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OGÓŁEM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4 866 322 245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5 082 081 885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215 759 640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4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93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E109EAF8-CDE5-49B9-A1C4-4D1F0BB816F6}"/>
              </a:ext>
            </a:extLst>
          </p:cNvPr>
          <p:cNvSpPr/>
          <p:nvPr/>
        </p:nvSpPr>
        <p:spPr>
          <a:xfrm>
            <a:off x="0" y="9423927"/>
            <a:ext cx="18283162" cy="863073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FBE18F9-A4D2-43B3-8A7C-94A41D06D831}"/>
              </a:ext>
            </a:extLst>
          </p:cNvPr>
          <p:cNvSpPr txBox="1"/>
          <p:nvPr/>
        </p:nvSpPr>
        <p:spPr>
          <a:xfrm>
            <a:off x="12145107" y="9589764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spc="210" dirty="0">
                <a:solidFill>
                  <a:srgbClr val="FFF9F9"/>
                </a:solidFill>
                <a:latin typeface="Glacial Indifference" panose="020B0604020202020204" charset="0"/>
              </a:rPr>
              <a:t>Warszawa</a:t>
            </a:r>
            <a:r>
              <a:rPr lang="pl-PL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 </a:t>
            </a:r>
            <a:r>
              <a:rPr lang="en-US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20</a:t>
            </a:r>
            <a:r>
              <a:rPr lang="pl-PL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25</a:t>
            </a:r>
            <a:r>
              <a:rPr lang="en-US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C945230-4DA3-4BCB-9E66-322D4DE0D971}"/>
              </a:ext>
            </a:extLst>
          </p:cNvPr>
          <p:cNvSpPr txBox="1"/>
          <p:nvPr/>
        </p:nvSpPr>
        <p:spPr>
          <a:xfrm>
            <a:off x="1536026" y="1822768"/>
            <a:ext cx="152159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700" b="1" dirty="0"/>
              <a:t>Porównanie dochodów i przychodów budżetu 2025 r.  z projektem budżetu na 2026 r.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FD90327-93E4-4308-4B3E-F755B6C2AD1D}"/>
              </a:ext>
            </a:extLst>
          </p:cNvPr>
          <p:cNvGraphicFramePr>
            <a:graphicFrameLocks noGrp="1"/>
          </p:cNvGraphicFramePr>
          <p:nvPr/>
        </p:nvGraphicFramePr>
        <p:xfrm>
          <a:off x="2285999" y="2705100"/>
          <a:ext cx="12801601" cy="5790369"/>
        </p:xfrm>
        <a:graphic>
          <a:graphicData uri="http://schemas.openxmlformats.org/drawingml/2006/table">
            <a:tbl>
              <a:tblPr/>
              <a:tblGrid>
                <a:gridCol w="3910171">
                  <a:extLst>
                    <a:ext uri="{9D8B030D-6E8A-4147-A177-3AD203B41FA5}">
                      <a16:colId xmlns:a16="http://schemas.microsoft.com/office/drawing/2014/main" val="3634850176"/>
                    </a:ext>
                  </a:extLst>
                </a:gridCol>
                <a:gridCol w="2932063">
                  <a:extLst>
                    <a:ext uri="{9D8B030D-6E8A-4147-A177-3AD203B41FA5}">
                      <a16:colId xmlns:a16="http://schemas.microsoft.com/office/drawing/2014/main" val="267835165"/>
                    </a:ext>
                  </a:extLst>
                </a:gridCol>
                <a:gridCol w="3471076">
                  <a:extLst>
                    <a:ext uri="{9D8B030D-6E8A-4147-A177-3AD203B41FA5}">
                      <a16:colId xmlns:a16="http://schemas.microsoft.com/office/drawing/2014/main" val="2235554691"/>
                    </a:ext>
                  </a:extLst>
                </a:gridCol>
                <a:gridCol w="2488291">
                  <a:extLst>
                    <a:ext uri="{9D8B030D-6E8A-4147-A177-3AD203B41FA5}">
                      <a16:colId xmlns:a16="http://schemas.microsoft.com/office/drawing/2014/main" val="3304253970"/>
                    </a:ext>
                  </a:extLst>
                </a:gridCol>
              </a:tblGrid>
              <a:tr h="43231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Plan budżetu na 2025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Projekt budżetu na 2026 rok 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Różnica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12766"/>
                  </a:ext>
                </a:extLst>
              </a:tr>
              <a:tr h="3230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DOCHODY OGÓŁEM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5 954 176 642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6 132 544 752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178 368 110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6003"/>
                  </a:ext>
                </a:extLst>
              </a:tr>
              <a:tr h="43231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DOCHODY finansowane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dotacjami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744 436 112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816 285 853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71 849 741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316696"/>
                  </a:ext>
                </a:extLst>
              </a:tr>
              <a:tr h="43658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DOCHODY finansowane śr. własnymi </a:t>
                      </a:r>
                      <a:b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5 209 740 530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5 316 258 899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106 518 369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32937"/>
                  </a:ext>
                </a:extLst>
              </a:tr>
              <a:tr h="35125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1 560 620 674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2 238 644 401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678 023 727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53094"/>
                  </a:ext>
                </a:extLst>
              </a:tr>
              <a:tr h="4869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Emisja obligacji Województwa Mazowieckiego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600 000 000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effectLst/>
                          <a:latin typeface="Arial" panose="020B0604020202020204" pitchFamily="34" charset="0"/>
                        </a:rPr>
                        <a:t>-600 000 000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6685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Pożyczka długoterminowa na rynku krajowym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400 000 000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effectLst/>
                          <a:latin typeface="Arial" panose="020B0604020202020204" pitchFamily="34" charset="0"/>
                        </a:rPr>
                        <a:t>-400 000 000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89876"/>
                  </a:ext>
                </a:extLst>
              </a:tr>
              <a:tr h="4124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Kredyt długoterminowy na rynku zagranicznym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2 170 000 000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effectLst/>
                          <a:latin typeface="Arial" panose="020B0604020202020204" pitchFamily="34" charset="0"/>
                        </a:rPr>
                        <a:t>2 170 000 000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397787"/>
                  </a:ext>
                </a:extLst>
              </a:tr>
              <a:tr h="6543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Spłata pożyczek udzielonych z budżetu Województwa Mazowieckiego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96 801 185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68 532 958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effectLst/>
                          <a:latin typeface="Arial" panose="020B0604020202020204" pitchFamily="34" charset="0"/>
                        </a:rPr>
                        <a:t>-28 268 227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504568"/>
                  </a:ext>
                </a:extLst>
              </a:tr>
              <a:tr h="3743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Wolne środki 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415 586 661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effectLst/>
                          <a:latin typeface="Arial" panose="020B0604020202020204" pitchFamily="34" charset="0"/>
                        </a:rPr>
                        <a:t>-415 586 661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309538"/>
                  </a:ext>
                </a:extLst>
              </a:tr>
              <a:tr h="99723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 z niewykorzystanych środków pieniężnych na rachunku bieżącym budżetu wynikające z rozliczenia środków zagranicznych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48 232 828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111 443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 dirty="0">
                          <a:effectLst/>
                          <a:latin typeface="Arial" panose="020B0604020202020204" pitchFamily="34" charset="0"/>
                        </a:rPr>
                        <a:t>-48 121 385</a:t>
                      </a:r>
                    </a:p>
                  </a:txBody>
                  <a:tcPr marL="9433" marR="9433" marT="9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871349"/>
                  </a:ext>
                </a:extLst>
              </a:tr>
              <a:tr h="432312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RAZEM DOCHODY I PRZYCHODY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7 514 797 316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8 371 189 153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856 391 837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11974"/>
                  </a:ext>
                </a:extLst>
              </a:tr>
            </a:tbl>
          </a:graphicData>
        </a:graphic>
      </p:graphicFrame>
      <p:pic>
        <p:nvPicPr>
          <p:cNvPr id="15" name="Obraz 14">
            <a:extLst>
              <a:ext uri="{FF2B5EF4-FFF2-40B4-BE49-F238E27FC236}">
                <a16:creationId xmlns:a16="http://schemas.microsoft.com/office/drawing/2014/main" id="{697A043E-B43C-6EF1-A783-9E798BE3B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193"/>
            <a:ext cx="3898334" cy="1040249"/>
          </a:xfrm>
          <a:prstGeom prst="rect">
            <a:avLst/>
          </a:prstGeom>
        </p:spPr>
      </p:pic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2D606351-6194-0A63-AF68-EB261F9A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9423927"/>
            <a:ext cx="914400" cy="779879"/>
          </a:xfrm>
        </p:spPr>
        <p:txBody>
          <a:bodyPr/>
          <a:lstStyle/>
          <a:p>
            <a:fld id="{DF322F55-1D22-4B42-8BE0-8B6EA79EF6B4}" type="slidenum">
              <a:rPr lang="pl-PL" sz="1650" b="1" smtClean="0">
                <a:solidFill>
                  <a:schemeClr val="bg1"/>
                </a:solidFill>
                <a:latin typeface="Glacial Indifference" panose="020B0604020202020204" charset="0"/>
              </a:rPr>
              <a:t>9</a:t>
            </a:fld>
            <a:endParaRPr lang="pl-PL" sz="165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2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73A31"/>
        </a:solidFill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768BD8BD329C40A7B041F6F07FAB1A" ma:contentTypeVersion="3" ma:contentTypeDescription="Utwórz nowy dokument." ma:contentTypeScope="" ma:versionID="847807e92a56eb7c68e901a93a6ce305">
  <xsd:schema xmlns:xsd="http://www.w3.org/2001/XMLSchema" xmlns:xs="http://www.w3.org/2001/XMLSchema" xmlns:p="http://schemas.microsoft.com/office/2006/metadata/properties" xmlns:ns2="dab3d391-2e23-4d2c-84db-bed80872f5e5" xmlns:ns3="68ae0fbe-d48c-45f8-98d1-0d887aeb7b33" targetNamespace="http://schemas.microsoft.com/office/2006/metadata/properties" ma:root="true" ma:fieldsID="bf4d7078db2a72496bf2aaaf4879d25f" ns2:_="" ns3:_="">
    <xsd:import namespace="dab3d391-2e23-4d2c-84db-bed80872f5e5"/>
    <xsd:import namespace="68ae0fbe-d48c-45f8-98d1-0d887aeb7b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3d391-2e23-4d2c-84db-bed80872f5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e0fbe-d48c-45f8-98d1-0d887aeb7b3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ab3d391-2e23-4d2c-84db-bed80872f5e5">647VF25CS3XU-1675843048-105641</_dlc_DocId>
    <_dlc_DocIdUrl xmlns="dab3d391-2e23-4d2c-84db-bed80872f5e5">
      <Url>https://portal.umwm.local/departament/ks/bss/_layouts/15/DocIdRedir.aspx?ID=647VF25CS3XU-1675843048-105641</Url>
      <Description>647VF25CS3XU-1675843048-105641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FC822E-534F-4B97-855A-9E8F52CED3A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C8D31D8-8862-4F8A-8EF1-3E8C3B8FA229}"/>
</file>

<file path=customXml/itemProps3.xml><?xml version="1.0" encoding="utf-8"?>
<ds:datastoreItem xmlns:ds="http://schemas.openxmlformats.org/officeDocument/2006/customXml" ds:itemID="{F273DECF-5AF6-48FF-87A1-D61DF23CDF7F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0f52d9ed-3c85-42b4-b154-0e9b24df2cc8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D7B0ED57-F92A-4946-9D8F-6AE01D7D1E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26243</TotalTime>
  <Words>3494</Words>
  <Application>Microsoft Office PowerPoint</Application>
  <PresentationFormat>Niestandardowy</PresentationFormat>
  <Paragraphs>932</Paragraphs>
  <Slides>27</Slides>
  <Notes>20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Linki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8" baseType="lpstr">
      <vt:lpstr>Calibri</vt:lpstr>
      <vt:lpstr>Bradley Hand ITC</vt:lpstr>
      <vt:lpstr>Arial</vt:lpstr>
      <vt:lpstr>Times New Roman</vt:lpstr>
      <vt:lpstr>Wingdings</vt:lpstr>
      <vt:lpstr>Glacial Indifference</vt:lpstr>
      <vt:lpstr>Calibri Light</vt:lpstr>
      <vt:lpstr>Office Theme</vt:lpstr>
      <vt:lpstr>Projekt niestandardowy</vt:lpstr>
      <vt:lpstr>Motyw pakietu Office</vt:lpstr>
      <vt:lpstr>file:///C:\Users\kwlodarska\Desktop\PREZENTACJE\2026%20projekt%20WPF\WPF%202026%20tabele%20do%20prezentacji.xlsx!robocze%20rózne!%5bWPF%202026%20tabele%20do%20prezentacji.xlsx%5drobocze%20rózne%20Wykres%202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Dotacje na zadania bieżące - porównanie 2025 i 2026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 Collection</dc:title>
  <dc:creator>Krupińska-Pecio Natalia</dc:creator>
  <cp:lastModifiedBy>Kalisz Ewa</cp:lastModifiedBy>
  <cp:revision>496</cp:revision>
  <cp:lastPrinted>2025-11-14T10:02:51Z</cp:lastPrinted>
  <dcterms:created xsi:type="dcterms:W3CDTF">2006-08-16T00:00:00Z</dcterms:created>
  <dcterms:modified xsi:type="dcterms:W3CDTF">2025-11-18T07:46:44Z</dcterms:modified>
  <dc:identifier>DADZ0HiR6UU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0x010100C8768BD8BD329C40A7B041F6F07FAB1A</vt:lpwstr>
  </property>
  <property fmtid="{D5CDD505-2E9C-101B-9397-08002B2CF9AE}" pid="3" name="_dlc_DocIdItemGuid">
    <vt:lpwstr>ec8dae68-961d-4a5a-9ed0-0d12d842ba88</vt:lpwstr>
  </property>
</Properties>
</file>